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2" r:id="rId7"/>
    <p:sldId id="261" r:id="rId8"/>
    <p:sldId id="267" r:id="rId9"/>
    <p:sldId id="264" r:id="rId10"/>
    <p:sldId id="265" r:id="rId11"/>
    <p:sldId id="266" r:id="rId12"/>
  </p:sldIdLst>
  <p:sldSz cx="18288000" cy="10287000"/>
  <p:notesSz cx="6858000" cy="9144000"/>
  <p:embeddedFontLst>
    <p:embeddedFont>
      <p:font typeface="Berlin Sans FB" panose="020E0602020502020306" pitchFamily="34" charset="0"/>
      <p:regular r:id="rId13"/>
      <p:bold r:id="rId14"/>
    </p:embeddedFont>
    <p:embeddedFont>
      <p:font typeface="Boriboon" panose="020B0604020202020204" charset="-34"/>
      <p:regular r:id="rId15"/>
    </p:embeddedFont>
    <p:embeddedFont>
      <p:font typeface="Boriboon Bold" panose="020B0604020202020204" charset="-34"/>
      <p:regular r:id="rId16"/>
    </p:embeddedFont>
    <p:embeddedFont>
      <p:font typeface="Britannic Bold" panose="020B0903060703020204" pitchFamily="34" charset="0"/>
      <p:regular r:id="rId17"/>
    </p:embeddedFont>
    <p:embeddedFont>
      <p:font typeface="Broadway" panose="04040905080B02020502" pitchFamily="82" charset="0"/>
      <p:regular r:id="rId18"/>
    </p:embeddedFont>
    <p:embeddedFont>
      <p:font typeface="Loubag" panose="020B0604020202020204" charset="0"/>
      <p:regular r:id="rId19"/>
    </p:embeddedFont>
    <p:embeddedFont>
      <p:font typeface="Loubag Bold" panose="020B0604020202020204" charset="0"/>
      <p:regular r:id="rId20"/>
    </p:embeddedFont>
    <p:embeddedFont>
      <p:font typeface="Mystical Woods Rough Script" panose="020F0502020204030204" pitchFamily="2" charset="0"/>
      <p:regular r:id="rId21"/>
    </p:embeddedFont>
    <p:embeddedFont>
      <p:font typeface="Roboto" panose="02000000000000000000" pitchFamily="2" charset="0"/>
      <p:regular r:id="rId22"/>
      <p:bold r:id="rId23"/>
      <p:italic r:id="rId24"/>
      <p:boldItalic r:id="rId25"/>
    </p:embeddedFont>
    <p:embeddedFont>
      <p:font typeface="Segoe Print" panose="02000600000000000000" pitchFamily="2"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341A"/>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6AF8D-8A50-4596-B07B-1B7B8CF33977}" v="3" dt="2025-09-17T14:20:54.190"/>
    <p1510:client id="{66EF39FE-A2E6-88C0-A086-9190B720323F}" v="1292" dt="2025-09-16T18:41:52.929"/>
    <p1510:client id="{E80E55FD-CB2C-5043-E53E-D9E1B8F6DC5D}" v="24" dt="2025-09-17T13:24:04.5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2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5.fntdata"/><Relationship Id="rId25"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14.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8.png"/><Relationship Id="rId7" Type="http://schemas.openxmlformats.org/officeDocument/2006/relationships/image" Target="../media/image20.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7.xml"/><Relationship Id="rId5" Type="http://schemas.openxmlformats.org/officeDocument/2006/relationships/hyperlink" Target="http://www.pngall.com/coffee-mug-png" TargetMode="Externa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DBC7"/>
        </a:solidFill>
        <a:effectLst/>
      </p:bgPr>
    </p:bg>
    <p:spTree>
      <p:nvGrpSpPr>
        <p:cNvPr id="1" name=""/>
        <p:cNvGrpSpPr/>
        <p:nvPr/>
      </p:nvGrpSpPr>
      <p:grpSpPr>
        <a:xfrm>
          <a:off x="0" y="0"/>
          <a:ext cx="0" cy="0"/>
          <a:chOff x="0" y="0"/>
          <a:chExt cx="0" cy="0"/>
        </a:xfrm>
      </p:grpSpPr>
      <p:sp>
        <p:nvSpPr>
          <p:cNvPr id="2" name="Freeform 2"/>
          <p:cNvSpPr/>
          <p:nvPr/>
        </p:nvSpPr>
        <p:spPr>
          <a:xfrm rot="622756">
            <a:off x="16252143" y="1149443"/>
            <a:ext cx="1868693" cy="5816944"/>
          </a:xfrm>
          <a:custGeom>
            <a:avLst/>
            <a:gdLst/>
            <a:ahLst/>
            <a:cxnLst/>
            <a:rect l="l" t="t" r="r" b="b"/>
            <a:pathLst>
              <a:path w="1868693" h="5816944">
                <a:moveTo>
                  <a:pt x="0" y="0"/>
                </a:moveTo>
                <a:lnTo>
                  <a:pt x="1868693" y="0"/>
                </a:lnTo>
                <a:lnTo>
                  <a:pt x="1868693" y="5816943"/>
                </a:lnTo>
                <a:lnTo>
                  <a:pt x="0" y="5816943"/>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3346185" y="2211799"/>
            <a:ext cx="11363826" cy="4416111"/>
            <a:chOff x="0" y="0"/>
            <a:chExt cx="2992942" cy="1163091"/>
          </a:xfrm>
        </p:grpSpPr>
        <p:sp>
          <p:nvSpPr>
            <p:cNvPr id="4" name="Freeform 4"/>
            <p:cNvSpPr/>
            <p:nvPr/>
          </p:nvSpPr>
          <p:spPr>
            <a:xfrm>
              <a:off x="0" y="0"/>
              <a:ext cx="2992942" cy="1163091"/>
            </a:xfrm>
            <a:custGeom>
              <a:avLst/>
              <a:gdLst/>
              <a:ahLst/>
              <a:cxnLst/>
              <a:rect l="l" t="t" r="r" b="b"/>
              <a:pathLst>
                <a:path w="2992942" h="1163091">
                  <a:moveTo>
                    <a:pt x="1496471" y="0"/>
                  </a:moveTo>
                  <a:cubicBezTo>
                    <a:pt x="669993" y="0"/>
                    <a:pt x="0" y="260367"/>
                    <a:pt x="0" y="581546"/>
                  </a:cubicBezTo>
                  <a:cubicBezTo>
                    <a:pt x="0" y="902724"/>
                    <a:pt x="669993" y="1163091"/>
                    <a:pt x="1496471" y="1163091"/>
                  </a:cubicBezTo>
                  <a:cubicBezTo>
                    <a:pt x="2322949" y="1163091"/>
                    <a:pt x="2992942" y="902724"/>
                    <a:pt x="2992942" y="581546"/>
                  </a:cubicBezTo>
                  <a:cubicBezTo>
                    <a:pt x="2992942" y="260367"/>
                    <a:pt x="2322949" y="0"/>
                    <a:pt x="1496471" y="0"/>
                  </a:cubicBezTo>
                  <a:close/>
                </a:path>
              </a:pathLst>
            </a:custGeom>
            <a:solidFill>
              <a:srgbClr val="F8EFE5"/>
            </a:solidFill>
          </p:spPr>
          <p:txBody>
            <a:bodyPr/>
            <a:lstStyle/>
            <a:p>
              <a:endParaRPr lang="en-US"/>
            </a:p>
          </p:txBody>
        </p:sp>
        <p:sp>
          <p:nvSpPr>
            <p:cNvPr id="5" name="TextBox 5"/>
            <p:cNvSpPr txBox="1"/>
            <p:nvPr/>
          </p:nvSpPr>
          <p:spPr>
            <a:xfrm>
              <a:off x="280588" y="80465"/>
              <a:ext cx="2431765" cy="973586"/>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61855" y="-2211799"/>
            <a:ext cx="3024635" cy="4423598"/>
          </a:xfrm>
          <a:custGeom>
            <a:avLst/>
            <a:gdLst/>
            <a:ahLst/>
            <a:cxnLst/>
            <a:rect l="l" t="t" r="r" b="b"/>
            <a:pathLst>
              <a:path w="3024635" h="4423598">
                <a:moveTo>
                  <a:pt x="0" y="0"/>
                </a:moveTo>
                <a:lnTo>
                  <a:pt x="3024635" y="0"/>
                </a:lnTo>
                <a:lnTo>
                  <a:pt x="3024635" y="4423598"/>
                </a:lnTo>
                <a:lnTo>
                  <a:pt x="0" y="4423598"/>
                </a:lnTo>
                <a:lnTo>
                  <a:pt x="0" y="0"/>
                </a:lnTo>
                <a:close/>
              </a:path>
            </a:pathLst>
          </a:custGeom>
          <a:blipFill>
            <a:blip r:embed="rId3"/>
            <a:stretch>
              <a:fillRect/>
            </a:stretch>
          </a:blipFill>
        </p:spPr>
        <p:txBody>
          <a:bodyPr/>
          <a:lstStyle/>
          <a:p>
            <a:endParaRPr lang="en-US"/>
          </a:p>
        </p:txBody>
      </p:sp>
      <p:sp>
        <p:nvSpPr>
          <p:cNvPr id="7" name="Freeform 7"/>
          <p:cNvSpPr/>
          <p:nvPr/>
        </p:nvSpPr>
        <p:spPr>
          <a:xfrm rot="956830">
            <a:off x="-71763" y="6231341"/>
            <a:ext cx="3698126" cy="4448874"/>
          </a:xfrm>
          <a:custGeom>
            <a:avLst/>
            <a:gdLst/>
            <a:ahLst/>
            <a:cxnLst/>
            <a:rect l="l" t="t" r="r" b="b"/>
            <a:pathLst>
              <a:path w="3698126" h="4448874">
                <a:moveTo>
                  <a:pt x="0" y="0"/>
                </a:moveTo>
                <a:lnTo>
                  <a:pt x="3698126" y="0"/>
                </a:lnTo>
                <a:lnTo>
                  <a:pt x="3698126" y="4448873"/>
                </a:lnTo>
                <a:lnTo>
                  <a:pt x="0" y="4448873"/>
                </a:lnTo>
                <a:lnTo>
                  <a:pt x="0" y="0"/>
                </a:lnTo>
                <a:close/>
              </a:path>
            </a:pathLst>
          </a:custGeom>
          <a:blipFill>
            <a:blip r:embed="rId4"/>
            <a:stretch>
              <a:fillRect/>
            </a:stretch>
          </a:blipFill>
        </p:spPr>
        <p:txBody>
          <a:bodyPr/>
          <a:lstStyle/>
          <a:p>
            <a:endParaRPr lang="en-US"/>
          </a:p>
        </p:txBody>
      </p:sp>
      <p:sp>
        <p:nvSpPr>
          <p:cNvPr id="8" name="Freeform 8"/>
          <p:cNvSpPr/>
          <p:nvPr/>
        </p:nvSpPr>
        <p:spPr>
          <a:xfrm rot="-161141">
            <a:off x="14558943" y="7551130"/>
            <a:ext cx="3872014" cy="2865290"/>
          </a:xfrm>
          <a:custGeom>
            <a:avLst/>
            <a:gdLst/>
            <a:ahLst/>
            <a:cxnLst/>
            <a:rect l="l" t="t" r="r" b="b"/>
            <a:pathLst>
              <a:path w="3872014" h="2865290">
                <a:moveTo>
                  <a:pt x="0" y="0"/>
                </a:moveTo>
                <a:lnTo>
                  <a:pt x="3872013" y="0"/>
                </a:lnTo>
                <a:lnTo>
                  <a:pt x="3872013" y="2865290"/>
                </a:lnTo>
                <a:lnTo>
                  <a:pt x="0" y="2865290"/>
                </a:lnTo>
                <a:lnTo>
                  <a:pt x="0" y="0"/>
                </a:lnTo>
                <a:close/>
              </a:path>
            </a:pathLst>
          </a:custGeom>
          <a:blipFill>
            <a:blip r:embed="rId5"/>
            <a:stretch>
              <a:fillRect/>
            </a:stretch>
          </a:blipFill>
        </p:spPr>
        <p:txBody>
          <a:bodyPr/>
          <a:lstStyle/>
          <a:p>
            <a:endParaRPr lang="en-US"/>
          </a:p>
        </p:txBody>
      </p:sp>
      <p:sp>
        <p:nvSpPr>
          <p:cNvPr id="9" name="Freeform 9"/>
          <p:cNvSpPr/>
          <p:nvPr/>
        </p:nvSpPr>
        <p:spPr>
          <a:xfrm rot="3939658">
            <a:off x="2106050" y="-98087"/>
            <a:ext cx="1435904" cy="1648096"/>
          </a:xfrm>
          <a:custGeom>
            <a:avLst/>
            <a:gdLst/>
            <a:ahLst/>
            <a:cxnLst/>
            <a:rect l="l" t="t" r="r" b="b"/>
            <a:pathLst>
              <a:path w="1435904" h="1648096">
                <a:moveTo>
                  <a:pt x="0" y="0"/>
                </a:moveTo>
                <a:lnTo>
                  <a:pt x="1435904" y="0"/>
                </a:lnTo>
                <a:lnTo>
                  <a:pt x="1435904" y="1648096"/>
                </a:lnTo>
                <a:lnTo>
                  <a:pt x="0" y="1648096"/>
                </a:lnTo>
                <a:lnTo>
                  <a:pt x="0" y="0"/>
                </a:lnTo>
                <a:close/>
              </a:path>
            </a:pathLst>
          </a:custGeom>
          <a:blipFill>
            <a:blip r:embed="rId6"/>
            <a:stretch>
              <a:fillRect/>
            </a:stretch>
          </a:blipFill>
        </p:spPr>
        <p:txBody>
          <a:bodyPr/>
          <a:lstStyle/>
          <a:p>
            <a:endParaRPr lang="en-US"/>
          </a:p>
        </p:txBody>
      </p:sp>
      <p:sp>
        <p:nvSpPr>
          <p:cNvPr id="10" name="Freeform 10"/>
          <p:cNvSpPr/>
          <p:nvPr/>
        </p:nvSpPr>
        <p:spPr>
          <a:xfrm rot="-7004280">
            <a:off x="-310402" y="-570785"/>
            <a:ext cx="1886615" cy="2165412"/>
          </a:xfrm>
          <a:custGeom>
            <a:avLst/>
            <a:gdLst/>
            <a:ahLst/>
            <a:cxnLst/>
            <a:rect l="l" t="t" r="r" b="b"/>
            <a:pathLst>
              <a:path w="1886615" h="2165412">
                <a:moveTo>
                  <a:pt x="0" y="0"/>
                </a:moveTo>
                <a:lnTo>
                  <a:pt x="1886615" y="0"/>
                </a:lnTo>
                <a:lnTo>
                  <a:pt x="1886615" y="2165411"/>
                </a:lnTo>
                <a:lnTo>
                  <a:pt x="0" y="2165411"/>
                </a:lnTo>
                <a:lnTo>
                  <a:pt x="0" y="0"/>
                </a:lnTo>
                <a:close/>
              </a:path>
            </a:pathLst>
          </a:custGeom>
          <a:blipFill>
            <a:blip r:embed="rId6"/>
            <a:stretch>
              <a:fillRect/>
            </a:stretch>
          </a:blipFill>
        </p:spPr>
        <p:txBody>
          <a:bodyPr/>
          <a:lstStyle/>
          <a:p>
            <a:endParaRPr lang="en-US"/>
          </a:p>
        </p:txBody>
      </p:sp>
      <p:grpSp>
        <p:nvGrpSpPr>
          <p:cNvPr id="11" name="Group 11"/>
          <p:cNvGrpSpPr/>
          <p:nvPr/>
        </p:nvGrpSpPr>
        <p:grpSpPr>
          <a:xfrm>
            <a:off x="6430777" y="8711632"/>
            <a:ext cx="5426446" cy="902459"/>
            <a:chOff x="0" y="0"/>
            <a:chExt cx="1702870" cy="283200"/>
          </a:xfrm>
        </p:grpSpPr>
        <p:sp>
          <p:nvSpPr>
            <p:cNvPr id="12" name="Freeform 12"/>
            <p:cNvSpPr/>
            <p:nvPr/>
          </p:nvSpPr>
          <p:spPr>
            <a:xfrm>
              <a:off x="0" y="0"/>
              <a:ext cx="1702870" cy="283200"/>
            </a:xfrm>
            <a:custGeom>
              <a:avLst/>
              <a:gdLst/>
              <a:ahLst/>
              <a:cxnLst/>
              <a:rect l="l" t="t" r="r" b="b"/>
              <a:pathLst>
                <a:path w="1702870" h="283200">
                  <a:moveTo>
                    <a:pt x="72762" y="0"/>
                  </a:moveTo>
                  <a:lnTo>
                    <a:pt x="1630109" y="0"/>
                  </a:lnTo>
                  <a:cubicBezTo>
                    <a:pt x="1649406" y="0"/>
                    <a:pt x="1667914" y="7666"/>
                    <a:pt x="1681559" y="21311"/>
                  </a:cubicBezTo>
                  <a:cubicBezTo>
                    <a:pt x="1695204" y="34957"/>
                    <a:pt x="1702870" y="53464"/>
                    <a:pt x="1702870" y="72762"/>
                  </a:cubicBezTo>
                  <a:lnTo>
                    <a:pt x="1702870" y="210439"/>
                  </a:lnTo>
                  <a:cubicBezTo>
                    <a:pt x="1702870" y="229736"/>
                    <a:pt x="1695204" y="248243"/>
                    <a:pt x="1681559" y="261889"/>
                  </a:cubicBezTo>
                  <a:cubicBezTo>
                    <a:pt x="1667914" y="275534"/>
                    <a:pt x="1649406" y="283200"/>
                    <a:pt x="1630109" y="283200"/>
                  </a:cubicBezTo>
                  <a:lnTo>
                    <a:pt x="72762" y="283200"/>
                  </a:lnTo>
                  <a:cubicBezTo>
                    <a:pt x="53464" y="283200"/>
                    <a:pt x="34957" y="275534"/>
                    <a:pt x="21311" y="261889"/>
                  </a:cubicBezTo>
                  <a:cubicBezTo>
                    <a:pt x="7666" y="248243"/>
                    <a:pt x="0" y="229736"/>
                    <a:pt x="0" y="210439"/>
                  </a:cubicBezTo>
                  <a:lnTo>
                    <a:pt x="0" y="72762"/>
                  </a:lnTo>
                  <a:cubicBezTo>
                    <a:pt x="0" y="53464"/>
                    <a:pt x="7666" y="34957"/>
                    <a:pt x="21311" y="21311"/>
                  </a:cubicBezTo>
                  <a:cubicBezTo>
                    <a:pt x="34957" y="7666"/>
                    <a:pt x="53464" y="0"/>
                    <a:pt x="72762" y="0"/>
                  </a:cubicBezTo>
                  <a:close/>
                </a:path>
              </a:pathLst>
            </a:custGeom>
            <a:solidFill>
              <a:srgbClr val="C8926B"/>
            </a:solidFill>
          </p:spPr>
          <p:txBody>
            <a:bodyPr/>
            <a:lstStyle/>
            <a:p>
              <a:endParaRPr lang="en-US"/>
            </a:p>
          </p:txBody>
        </p:sp>
        <p:sp>
          <p:nvSpPr>
            <p:cNvPr id="13" name="TextBox 13"/>
            <p:cNvSpPr txBox="1"/>
            <p:nvPr/>
          </p:nvSpPr>
          <p:spPr>
            <a:xfrm>
              <a:off x="0" y="-66675"/>
              <a:ext cx="1702870" cy="349875"/>
            </a:xfrm>
            <a:prstGeom prst="rect">
              <a:avLst/>
            </a:prstGeom>
          </p:spPr>
          <p:txBody>
            <a:bodyPr lIns="50800" tIns="50800" rIns="50800" bIns="50800" rtlCol="0" anchor="ctr"/>
            <a:lstStyle/>
            <a:p>
              <a:pPr algn="ctr">
                <a:lnSpc>
                  <a:spcPts val="4899"/>
                </a:lnSpc>
                <a:spcBef>
                  <a:spcPct val="0"/>
                </a:spcBef>
              </a:pPr>
              <a:r>
                <a:rPr lang="en-US" sz="3499">
                  <a:solidFill>
                    <a:srgbClr val="3B191D"/>
                  </a:solidFill>
                  <a:latin typeface="Boriboon"/>
                  <a:ea typeface="Boriboon"/>
                  <a:cs typeface="Boriboon"/>
                  <a:sym typeface="Boriboon"/>
                </a:rPr>
                <a:t>September 17, 2025</a:t>
              </a:r>
            </a:p>
          </p:txBody>
        </p:sp>
      </p:grpSp>
      <p:sp>
        <p:nvSpPr>
          <p:cNvPr id="14" name="Freeform 14"/>
          <p:cNvSpPr/>
          <p:nvPr/>
        </p:nvSpPr>
        <p:spPr>
          <a:xfrm rot="1334459" flipH="1">
            <a:off x="-904437" y="2190700"/>
            <a:ext cx="3074684" cy="3660339"/>
          </a:xfrm>
          <a:custGeom>
            <a:avLst/>
            <a:gdLst/>
            <a:ahLst/>
            <a:cxnLst/>
            <a:rect l="l" t="t" r="r" b="b"/>
            <a:pathLst>
              <a:path w="3074684" h="3660339">
                <a:moveTo>
                  <a:pt x="3074684" y="0"/>
                </a:moveTo>
                <a:lnTo>
                  <a:pt x="0" y="0"/>
                </a:lnTo>
                <a:lnTo>
                  <a:pt x="0" y="3660339"/>
                </a:lnTo>
                <a:lnTo>
                  <a:pt x="3074684" y="3660339"/>
                </a:lnTo>
                <a:lnTo>
                  <a:pt x="3074684" y="0"/>
                </a:lnTo>
                <a:close/>
              </a:path>
            </a:pathLst>
          </a:custGeom>
          <a:blipFill>
            <a:blip r:embed="rId7"/>
            <a:stretch>
              <a:fillRect/>
            </a:stretch>
          </a:blipFill>
        </p:spPr>
        <p:txBody>
          <a:bodyPr/>
          <a:lstStyle/>
          <a:p>
            <a:endParaRPr lang="en-US"/>
          </a:p>
        </p:txBody>
      </p:sp>
      <p:sp>
        <p:nvSpPr>
          <p:cNvPr id="15" name="TextBox 15"/>
          <p:cNvSpPr txBox="1"/>
          <p:nvPr/>
        </p:nvSpPr>
        <p:spPr>
          <a:xfrm>
            <a:off x="3462087" y="3389565"/>
            <a:ext cx="11132023" cy="1943100"/>
          </a:xfrm>
          <a:prstGeom prst="rect">
            <a:avLst/>
          </a:prstGeom>
        </p:spPr>
        <p:txBody>
          <a:bodyPr lIns="0" tIns="0" rIns="0" bIns="0" rtlCol="0" anchor="t">
            <a:spAutoFit/>
          </a:bodyPr>
          <a:lstStyle/>
          <a:p>
            <a:pPr algn="ctr">
              <a:lnSpc>
                <a:spcPts val="15259"/>
              </a:lnSpc>
            </a:pPr>
            <a:r>
              <a:rPr lang="en-US" sz="12716">
                <a:solidFill>
                  <a:srgbClr val="3B191D"/>
                </a:solidFill>
                <a:latin typeface="Loubag"/>
                <a:ea typeface="Loubag"/>
                <a:cs typeface="Loubag"/>
                <a:sym typeface="Loubag"/>
              </a:rPr>
              <a:t>COUNSELORS</a:t>
            </a:r>
          </a:p>
        </p:txBody>
      </p:sp>
      <p:sp>
        <p:nvSpPr>
          <p:cNvPr id="16" name="TextBox 16"/>
          <p:cNvSpPr txBox="1"/>
          <p:nvPr/>
        </p:nvSpPr>
        <p:spPr>
          <a:xfrm>
            <a:off x="6055382" y="1744976"/>
            <a:ext cx="6177236" cy="1128242"/>
          </a:xfrm>
          <a:prstGeom prst="rect">
            <a:avLst/>
          </a:prstGeom>
        </p:spPr>
        <p:txBody>
          <a:bodyPr lIns="0" tIns="0" rIns="0" bIns="0" rtlCol="0" anchor="t">
            <a:spAutoFit/>
          </a:bodyPr>
          <a:lstStyle/>
          <a:p>
            <a:pPr algn="ctr">
              <a:lnSpc>
                <a:spcPts val="6175"/>
              </a:lnSpc>
            </a:pPr>
            <a:r>
              <a:rPr lang="en-US" sz="5145">
                <a:solidFill>
                  <a:srgbClr val="3B191D"/>
                </a:solidFill>
                <a:latin typeface="Loubag"/>
                <a:ea typeface="Loubag"/>
                <a:cs typeface="Loubag"/>
                <a:sym typeface="Loubag"/>
              </a:rPr>
              <a:t>COFFEE WITH THE </a:t>
            </a:r>
          </a:p>
        </p:txBody>
      </p:sp>
      <p:sp>
        <p:nvSpPr>
          <p:cNvPr id="17" name="TextBox 17"/>
          <p:cNvSpPr txBox="1"/>
          <p:nvPr/>
        </p:nvSpPr>
        <p:spPr>
          <a:xfrm>
            <a:off x="7273144" y="6902553"/>
            <a:ext cx="3741713" cy="521335"/>
          </a:xfrm>
          <a:prstGeom prst="rect">
            <a:avLst/>
          </a:prstGeom>
        </p:spPr>
        <p:txBody>
          <a:bodyPr lIns="0" tIns="0" rIns="0" bIns="0" rtlCol="0" anchor="t">
            <a:spAutoFit/>
          </a:bodyPr>
          <a:lstStyle/>
          <a:p>
            <a:pPr algn="ctr">
              <a:lnSpc>
                <a:spcPts val="4339"/>
              </a:lnSpc>
            </a:pPr>
            <a:r>
              <a:rPr lang="en-US" sz="3099" b="1">
                <a:solidFill>
                  <a:srgbClr val="3B191D"/>
                </a:solidFill>
                <a:latin typeface="Boriboon Bold"/>
                <a:ea typeface="Boriboon Bold"/>
                <a:cs typeface="Boriboon Bold"/>
                <a:sym typeface="Boriboon Bold"/>
              </a:rPr>
              <a:t>Presented by</a:t>
            </a:r>
          </a:p>
        </p:txBody>
      </p:sp>
      <p:sp>
        <p:nvSpPr>
          <p:cNvPr id="18" name="TextBox 18"/>
          <p:cNvSpPr txBox="1"/>
          <p:nvPr/>
        </p:nvSpPr>
        <p:spPr>
          <a:xfrm>
            <a:off x="6032435" y="7461988"/>
            <a:ext cx="6223130" cy="687340"/>
          </a:xfrm>
          <a:prstGeom prst="rect">
            <a:avLst/>
          </a:prstGeom>
        </p:spPr>
        <p:txBody>
          <a:bodyPr lIns="0" tIns="0" rIns="0" bIns="0" rtlCol="0" anchor="t">
            <a:spAutoFit/>
          </a:bodyPr>
          <a:lstStyle/>
          <a:p>
            <a:pPr algn="ctr">
              <a:lnSpc>
                <a:spcPts val="5690"/>
              </a:lnSpc>
            </a:pPr>
            <a:r>
              <a:rPr lang="en-US" sz="4064" b="1">
                <a:solidFill>
                  <a:srgbClr val="3B191D"/>
                </a:solidFill>
                <a:latin typeface="Loubag Bold"/>
                <a:ea typeface="Loubag Bold"/>
                <a:cs typeface="Loubag Bold"/>
                <a:sym typeface="Loubag Bold"/>
              </a:rPr>
              <a:t>KHS Counselors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FE5"/>
        </a:solidFill>
        <a:effectLst/>
      </p:bgPr>
    </p:bg>
    <p:spTree>
      <p:nvGrpSpPr>
        <p:cNvPr id="1" name=""/>
        <p:cNvGrpSpPr/>
        <p:nvPr/>
      </p:nvGrpSpPr>
      <p:grpSpPr>
        <a:xfrm>
          <a:off x="0" y="0"/>
          <a:ext cx="0" cy="0"/>
          <a:chOff x="0" y="0"/>
          <a:chExt cx="0" cy="0"/>
        </a:xfrm>
      </p:grpSpPr>
      <p:sp>
        <p:nvSpPr>
          <p:cNvPr id="2" name="Freeform 2"/>
          <p:cNvSpPr/>
          <p:nvPr/>
        </p:nvSpPr>
        <p:spPr>
          <a:xfrm rot="451156">
            <a:off x="16046740" y="1125958"/>
            <a:ext cx="1868693" cy="5816944"/>
          </a:xfrm>
          <a:custGeom>
            <a:avLst/>
            <a:gdLst/>
            <a:ahLst/>
            <a:cxnLst/>
            <a:rect l="l" t="t" r="r" b="b"/>
            <a:pathLst>
              <a:path w="1868693" h="5816944">
                <a:moveTo>
                  <a:pt x="0" y="0"/>
                </a:moveTo>
                <a:lnTo>
                  <a:pt x="1868693" y="0"/>
                </a:lnTo>
                <a:lnTo>
                  <a:pt x="1868693" y="5816944"/>
                </a:lnTo>
                <a:lnTo>
                  <a:pt x="0" y="5816944"/>
                </a:lnTo>
                <a:lnTo>
                  <a:pt x="0" y="0"/>
                </a:lnTo>
                <a:close/>
              </a:path>
            </a:pathLst>
          </a:custGeom>
          <a:blipFill>
            <a:blip r:embed="rId2"/>
            <a:stretch>
              <a:fillRect/>
            </a:stretch>
          </a:blipFill>
        </p:spPr>
        <p:txBody>
          <a:bodyPr/>
          <a:lstStyle/>
          <a:p>
            <a:endParaRPr lang="en-US"/>
          </a:p>
        </p:txBody>
      </p:sp>
      <p:sp>
        <p:nvSpPr>
          <p:cNvPr id="3" name="Freeform 3"/>
          <p:cNvSpPr/>
          <p:nvPr/>
        </p:nvSpPr>
        <p:spPr>
          <a:xfrm>
            <a:off x="13738165" y="-1280721"/>
            <a:ext cx="3158134" cy="4618842"/>
          </a:xfrm>
          <a:custGeom>
            <a:avLst/>
            <a:gdLst/>
            <a:ahLst/>
            <a:cxnLst/>
            <a:rect l="l" t="t" r="r" b="b"/>
            <a:pathLst>
              <a:path w="3158134" h="4618842">
                <a:moveTo>
                  <a:pt x="0" y="0"/>
                </a:moveTo>
                <a:lnTo>
                  <a:pt x="3158134" y="0"/>
                </a:lnTo>
                <a:lnTo>
                  <a:pt x="3158134" y="4618842"/>
                </a:lnTo>
                <a:lnTo>
                  <a:pt x="0" y="4618842"/>
                </a:lnTo>
                <a:lnTo>
                  <a:pt x="0" y="0"/>
                </a:lnTo>
                <a:close/>
              </a:path>
            </a:pathLst>
          </a:custGeom>
          <a:blipFill>
            <a:blip r:embed="rId3"/>
            <a:stretch>
              <a:fillRect/>
            </a:stretch>
          </a:blipFill>
        </p:spPr>
        <p:txBody>
          <a:bodyPr/>
          <a:lstStyle/>
          <a:p>
            <a:endParaRPr lang="en-US"/>
          </a:p>
        </p:txBody>
      </p:sp>
      <p:sp>
        <p:nvSpPr>
          <p:cNvPr id="4" name="Freeform 4"/>
          <p:cNvSpPr/>
          <p:nvPr/>
        </p:nvSpPr>
        <p:spPr>
          <a:xfrm rot="-161141">
            <a:off x="13748119" y="7236006"/>
            <a:ext cx="4464924" cy="3304044"/>
          </a:xfrm>
          <a:custGeom>
            <a:avLst/>
            <a:gdLst/>
            <a:ahLst/>
            <a:cxnLst/>
            <a:rect l="l" t="t" r="r" b="b"/>
            <a:pathLst>
              <a:path w="4464924" h="3304044">
                <a:moveTo>
                  <a:pt x="0" y="0"/>
                </a:moveTo>
                <a:lnTo>
                  <a:pt x="4464924" y="0"/>
                </a:lnTo>
                <a:lnTo>
                  <a:pt x="4464924" y="3304044"/>
                </a:lnTo>
                <a:lnTo>
                  <a:pt x="0" y="3304044"/>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4267200" y="5295900"/>
            <a:ext cx="8415362" cy="1550296"/>
          </a:xfrm>
          <a:prstGeom prst="rect">
            <a:avLst/>
          </a:prstGeom>
        </p:spPr>
        <p:txBody>
          <a:bodyPr wrap="square" lIns="0" tIns="0" rIns="0" bIns="0" rtlCol="0" anchor="t">
            <a:spAutoFit/>
          </a:bodyPr>
          <a:lstStyle/>
          <a:p>
            <a:pPr algn="l">
              <a:lnSpc>
                <a:spcPts val="8399"/>
              </a:lnSpc>
            </a:pPr>
            <a:r>
              <a:rPr lang="en-US" sz="19900" dirty="0">
                <a:solidFill>
                  <a:srgbClr val="3B191D"/>
                </a:solidFill>
                <a:latin typeface="Loubag"/>
                <a:ea typeface="Loubag"/>
                <a:cs typeface="Loubag"/>
                <a:sym typeface="Loubag"/>
              </a:rPr>
              <a:t>Q &amp; A</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FDBC7"/>
        </a:solidFill>
        <a:effectLst/>
      </p:bgPr>
    </p:bg>
    <p:spTree>
      <p:nvGrpSpPr>
        <p:cNvPr id="1" name=""/>
        <p:cNvGrpSpPr/>
        <p:nvPr/>
      </p:nvGrpSpPr>
      <p:grpSpPr>
        <a:xfrm>
          <a:off x="0" y="0"/>
          <a:ext cx="0" cy="0"/>
          <a:chOff x="0" y="0"/>
          <a:chExt cx="0" cy="0"/>
        </a:xfrm>
      </p:grpSpPr>
      <p:sp>
        <p:nvSpPr>
          <p:cNvPr id="2" name="Freeform 2"/>
          <p:cNvSpPr/>
          <p:nvPr/>
        </p:nvSpPr>
        <p:spPr>
          <a:xfrm rot="451156">
            <a:off x="16046740" y="1125958"/>
            <a:ext cx="1868693" cy="5816944"/>
          </a:xfrm>
          <a:custGeom>
            <a:avLst/>
            <a:gdLst/>
            <a:ahLst/>
            <a:cxnLst/>
            <a:rect l="l" t="t" r="r" b="b"/>
            <a:pathLst>
              <a:path w="1868693" h="5816944">
                <a:moveTo>
                  <a:pt x="0" y="0"/>
                </a:moveTo>
                <a:lnTo>
                  <a:pt x="1868693" y="0"/>
                </a:lnTo>
                <a:lnTo>
                  <a:pt x="1868693" y="5816944"/>
                </a:lnTo>
                <a:lnTo>
                  <a:pt x="0" y="5816944"/>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4178434" y="1280565"/>
            <a:ext cx="9922732" cy="7725870"/>
            <a:chOff x="0" y="0"/>
            <a:chExt cx="2613395" cy="2034797"/>
          </a:xfrm>
        </p:grpSpPr>
        <p:sp>
          <p:nvSpPr>
            <p:cNvPr id="4" name="Freeform 4"/>
            <p:cNvSpPr/>
            <p:nvPr/>
          </p:nvSpPr>
          <p:spPr>
            <a:xfrm>
              <a:off x="0" y="0"/>
              <a:ext cx="2613395" cy="2034797"/>
            </a:xfrm>
            <a:custGeom>
              <a:avLst/>
              <a:gdLst/>
              <a:ahLst/>
              <a:cxnLst/>
              <a:rect l="l" t="t" r="r" b="b"/>
              <a:pathLst>
                <a:path w="2613395" h="2034797">
                  <a:moveTo>
                    <a:pt x="1306697" y="0"/>
                  </a:moveTo>
                  <a:cubicBezTo>
                    <a:pt x="585028" y="0"/>
                    <a:pt x="0" y="455505"/>
                    <a:pt x="0" y="1017399"/>
                  </a:cubicBezTo>
                  <a:cubicBezTo>
                    <a:pt x="0" y="1579292"/>
                    <a:pt x="585028" y="2034797"/>
                    <a:pt x="1306697" y="2034797"/>
                  </a:cubicBezTo>
                  <a:cubicBezTo>
                    <a:pt x="2028366" y="2034797"/>
                    <a:pt x="2613395" y="1579292"/>
                    <a:pt x="2613395" y="1017399"/>
                  </a:cubicBezTo>
                  <a:cubicBezTo>
                    <a:pt x="2613395" y="455505"/>
                    <a:pt x="2028366" y="0"/>
                    <a:pt x="1306697" y="0"/>
                  </a:cubicBezTo>
                  <a:close/>
                </a:path>
              </a:pathLst>
            </a:custGeom>
            <a:solidFill>
              <a:srgbClr val="F8EFE5"/>
            </a:solidFill>
          </p:spPr>
          <p:txBody>
            <a:bodyPr/>
            <a:lstStyle/>
            <a:p>
              <a:endParaRPr lang="en-US"/>
            </a:p>
          </p:txBody>
        </p:sp>
        <p:sp>
          <p:nvSpPr>
            <p:cNvPr id="5" name="TextBox 5"/>
            <p:cNvSpPr txBox="1"/>
            <p:nvPr/>
          </p:nvSpPr>
          <p:spPr>
            <a:xfrm>
              <a:off x="245006" y="162187"/>
              <a:ext cx="2123383" cy="1681848"/>
            </a:xfrm>
            <a:prstGeom prst="rect">
              <a:avLst/>
            </a:prstGeom>
          </p:spPr>
          <p:txBody>
            <a:bodyPr lIns="50800" tIns="50800" rIns="50800" bIns="50800" rtlCol="0" anchor="ctr"/>
            <a:lstStyle/>
            <a:p>
              <a:pPr algn="ctr">
                <a:lnSpc>
                  <a:spcPts val="2659"/>
                </a:lnSpc>
              </a:pPr>
              <a:endParaRPr/>
            </a:p>
          </p:txBody>
        </p:sp>
      </p:grpSp>
      <p:sp>
        <p:nvSpPr>
          <p:cNvPr id="6" name="Freeform 6"/>
          <p:cNvSpPr/>
          <p:nvPr/>
        </p:nvSpPr>
        <p:spPr>
          <a:xfrm>
            <a:off x="14101166" y="-1797501"/>
            <a:ext cx="3158134" cy="4618842"/>
          </a:xfrm>
          <a:custGeom>
            <a:avLst/>
            <a:gdLst/>
            <a:ahLst/>
            <a:cxnLst/>
            <a:rect l="l" t="t" r="r" b="b"/>
            <a:pathLst>
              <a:path w="3158134" h="4618842">
                <a:moveTo>
                  <a:pt x="0" y="0"/>
                </a:moveTo>
                <a:lnTo>
                  <a:pt x="3158134" y="0"/>
                </a:lnTo>
                <a:lnTo>
                  <a:pt x="3158134" y="4618843"/>
                </a:lnTo>
                <a:lnTo>
                  <a:pt x="0" y="4618843"/>
                </a:lnTo>
                <a:lnTo>
                  <a:pt x="0" y="0"/>
                </a:lnTo>
                <a:close/>
              </a:path>
            </a:pathLst>
          </a:custGeom>
          <a:blipFill>
            <a:blip r:embed="rId3"/>
            <a:stretch>
              <a:fillRect/>
            </a:stretch>
          </a:blipFill>
        </p:spPr>
        <p:txBody>
          <a:bodyPr/>
          <a:lstStyle/>
          <a:p>
            <a:endParaRPr lang="en-US"/>
          </a:p>
        </p:txBody>
      </p:sp>
      <p:sp>
        <p:nvSpPr>
          <p:cNvPr id="7" name="Freeform 7"/>
          <p:cNvSpPr/>
          <p:nvPr/>
        </p:nvSpPr>
        <p:spPr>
          <a:xfrm rot="729829">
            <a:off x="-331243" y="6148586"/>
            <a:ext cx="3698126" cy="4448874"/>
          </a:xfrm>
          <a:custGeom>
            <a:avLst/>
            <a:gdLst/>
            <a:ahLst/>
            <a:cxnLst/>
            <a:rect l="l" t="t" r="r" b="b"/>
            <a:pathLst>
              <a:path w="3698126" h="4448874">
                <a:moveTo>
                  <a:pt x="0" y="0"/>
                </a:moveTo>
                <a:lnTo>
                  <a:pt x="3698127" y="0"/>
                </a:lnTo>
                <a:lnTo>
                  <a:pt x="3698127" y="4448874"/>
                </a:lnTo>
                <a:lnTo>
                  <a:pt x="0" y="4448874"/>
                </a:lnTo>
                <a:lnTo>
                  <a:pt x="0" y="0"/>
                </a:lnTo>
                <a:close/>
              </a:path>
            </a:pathLst>
          </a:custGeom>
          <a:blipFill>
            <a:blip r:embed="rId4"/>
            <a:stretch>
              <a:fillRect/>
            </a:stretch>
          </a:blipFill>
        </p:spPr>
        <p:txBody>
          <a:bodyPr/>
          <a:lstStyle/>
          <a:p>
            <a:endParaRPr lang="en-US"/>
          </a:p>
        </p:txBody>
      </p:sp>
      <p:sp>
        <p:nvSpPr>
          <p:cNvPr id="8" name="Freeform 8"/>
          <p:cNvSpPr/>
          <p:nvPr/>
        </p:nvSpPr>
        <p:spPr>
          <a:xfrm rot="-161141">
            <a:off x="13738165" y="7250138"/>
            <a:ext cx="3872014" cy="2865290"/>
          </a:xfrm>
          <a:custGeom>
            <a:avLst/>
            <a:gdLst/>
            <a:ahLst/>
            <a:cxnLst/>
            <a:rect l="l" t="t" r="r" b="b"/>
            <a:pathLst>
              <a:path w="3872014" h="2865290">
                <a:moveTo>
                  <a:pt x="0" y="0"/>
                </a:moveTo>
                <a:lnTo>
                  <a:pt x="3872014" y="0"/>
                </a:lnTo>
                <a:lnTo>
                  <a:pt x="3872014" y="2865290"/>
                </a:lnTo>
                <a:lnTo>
                  <a:pt x="0" y="2865290"/>
                </a:lnTo>
                <a:lnTo>
                  <a:pt x="0" y="0"/>
                </a:lnTo>
                <a:close/>
              </a:path>
            </a:pathLst>
          </a:custGeom>
          <a:blipFill>
            <a:blip r:embed="rId5"/>
            <a:stretch>
              <a:fillRect/>
            </a:stretch>
          </a:blipFill>
        </p:spPr>
        <p:txBody>
          <a:bodyPr/>
          <a:lstStyle/>
          <a:p>
            <a:endParaRPr lang="en-US"/>
          </a:p>
        </p:txBody>
      </p:sp>
      <p:sp>
        <p:nvSpPr>
          <p:cNvPr id="9" name="Freeform 9"/>
          <p:cNvSpPr/>
          <p:nvPr/>
        </p:nvSpPr>
        <p:spPr>
          <a:xfrm rot="3939658">
            <a:off x="2106050" y="-98087"/>
            <a:ext cx="1435904" cy="1648096"/>
          </a:xfrm>
          <a:custGeom>
            <a:avLst/>
            <a:gdLst/>
            <a:ahLst/>
            <a:cxnLst/>
            <a:rect l="l" t="t" r="r" b="b"/>
            <a:pathLst>
              <a:path w="1435904" h="1648096">
                <a:moveTo>
                  <a:pt x="0" y="0"/>
                </a:moveTo>
                <a:lnTo>
                  <a:pt x="1435904" y="0"/>
                </a:lnTo>
                <a:lnTo>
                  <a:pt x="1435904" y="1648096"/>
                </a:lnTo>
                <a:lnTo>
                  <a:pt x="0" y="1648096"/>
                </a:lnTo>
                <a:lnTo>
                  <a:pt x="0" y="0"/>
                </a:lnTo>
                <a:close/>
              </a:path>
            </a:pathLst>
          </a:custGeom>
          <a:blipFill>
            <a:blip r:embed="rId6"/>
            <a:stretch>
              <a:fillRect/>
            </a:stretch>
          </a:blipFill>
        </p:spPr>
        <p:txBody>
          <a:bodyPr/>
          <a:lstStyle/>
          <a:p>
            <a:endParaRPr lang="en-US"/>
          </a:p>
        </p:txBody>
      </p:sp>
      <p:sp>
        <p:nvSpPr>
          <p:cNvPr id="10" name="Freeform 10"/>
          <p:cNvSpPr/>
          <p:nvPr/>
        </p:nvSpPr>
        <p:spPr>
          <a:xfrm rot="-2238453" flipH="1">
            <a:off x="3043109" y="9423951"/>
            <a:ext cx="892396" cy="1024271"/>
          </a:xfrm>
          <a:custGeom>
            <a:avLst/>
            <a:gdLst/>
            <a:ahLst/>
            <a:cxnLst/>
            <a:rect l="l" t="t" r="r" b="b"/>
            <a:pathLst>
              <a:path w="892396" h="1024271">
                <a:moveTo>
                  <a:pt x="892396" y="0"/>
                </a:moveTo>
                <a:lnTo>
                  <a:pt x="0" y="0"/>
                </a:lnTo>
                <a:lnTo>
                  <a:pt x="0" y="1024271"/>
                </a:lnTo>
                <a:lnTo>
                  <a:pt x="892396" y="1024271"/>
                </a:lnTo>
                <a:lnTo>
                  <a:pt x="892396" y="0"/>
                </a:lnTo>
                <a:close/>
              </a:path>
            </a:pathLst>
          </a:custGeom>
          <a:blipFill>
            <a:blip r:embed="rId6"/>
            <a:stretch>
              <a:fillRect/>
            </a:stretch>
          </a:blipFill>
        </p:spPr>
        <p:txBody>
          <a:bodyPr/>
          <a:lstStyle/>
          <a:p>
            <a:endParaRPr lang="en-US"/>
          </a:p>
        </p:txBody>
      </p:sp>
      <p:sp>
        <p:nvSpPr>
          <p:cNvPr id="11" name="Freeform 11"/>
          <p:cNvSpPr/>
          <p:nvPr/>
        </p:nvSpPr>
        <p:spPr>
          <a:xfrm rot="-7004280">
            <a:off x="-310402" y="-570785"/>
            <a:ext cx="1886615" cy="2165412"/>
          </a:xfrm>
          <a:custGeom>
            <a:avLst/>
            <a:gdLst/>
            <a:ahLst/>
            <a:cxnLst/>
            <a:rect l="l" t="t" r="r" b="b"/>
            <a:pathLst>
              <a:path w="1886615" h="2165412">
                <a:moveTo>
                  <a:pt x="0" y="0"/>
                </a:moveTo>
                <a:lnTo>
                  <a:pt x="1886615" y="0"/>
                </a:lnTo>
                <a:lnTo>
                  <a:pt x="1886615" y="2165411"/>
                </a:lnTo>
                <a:lnTo>
                  <a:pt x="0" y="2165411"/>
                </a:lnTo>
                <a:lnTo>
                  <a:pt x="0" y="0"/>
                </a:lnTo>
                <a:close/>
              </a:path>
            </a:pathLst>
          </a:custGeom>
          <a:blipFill>
            <a:blip r:embed="rId6"/>
            <a:stretch>
              <a:fillRect/>
            </a:stretch>
          </a:blipFill>
        </p:spPr>
        <p:txBody>
          <a:bodyPr/>
          <a:lstStyle/>
          <a:p>
            <a:endParaRPr lang="en-US"/>
          </a:p>
        </p:txBody>
      </p:sp>
      <p:sp>
        <p:nvSpPr>
          <p:cNvPr id="12" name="Freeform 12"/>
          <p:cNvSpPr/>
          <p:nvPr/>
        </p:nvSpPr>
        <p:spPr>
          <a:xfrm rot="1334459" flipH="1">
            <a:off x="-904437" y="2190700"/>
            <a:ext cx="3074684" cy="3660339"/>
          </a:xfrm>
          <a:custGeom>
            <a:avLst/>
            <a:gdLst/>
            <a:ahLst/>
            <a:cxnLst/>
            <a:rect l="l" t="t" r="r" b="b"/>
            <a:pathLst>
              <a:path w="3074684" h="3660339">
                <a:moveTo>
                  <a:pt x="3074684" y="0"/>
                </a:moveTo>
                <a:lnTo>
                  <a:pt x="0" y="0"/>
                </a:lnTo>
                <a:lnTo>
                  <a:pt x="0" y="3660339"/>
                </a:lnTo>
                <a:lnTo>
                  <a:pt x="3074684" y="3660339"/>
                </a:lnTo>
                <a:lnTo>
                  <a:pt x="3074684" y="0"/>
                </a:lnTo>
                <a:close/>
              </a:path>
            </a:pathLst>
          </a:custGeom>
          <a:blipFill>
            <a:blip r:embed="rId7"/>
            <a:stretch>
              <a:fillRect/>
            </a:stretch>
          </a:blipFill>
        </p:spPr>
        <p:txBody>
          <a:bodyPr/>
          <a:lstStyle/>
          <a:p>
            <a:endParaRPr lang="en-US"/>
          </a:p>
        </p:txBody>
      </p:sp>
      <p:sp>
        <p:nvSpPr>
          <p:cNvPr id="13" name="TextBox 13"/>
          <p:cNvSpPr txBox="1"/>
          <p:nvPr/>
        </p:nvSpPr>
        <p:spPr>
          <a:xfrm>
            <a:off x="4898981" y="3069081"/>
            <a:ext cx="8481639" cy="4819650"/>
          </a:xfrm>
          <a:prstGeom prst="rect">
            <a:avLst/>
          </a:prstGeom>
        </p:spPr>
        <p:txBody>
          <a:bodyPr lIns="0" tIns="0" rIns="0" bIns="0" rtlCol="0" anchor="t">
            <a:spAutoFit/>
          </a:bodyPr>
          <a:lstStyle/>
          <a:p>
            <a:pPr algn="ctr">
              <a:lnSpc>
                <a:spcPts val="18978"/>
              </a:lnSpc>
            </a:pPr>
            <a:r>
              <a:rPr lang="en-US" sz="15815">
                <a:solidFill>
                  <a:srgbClr val="3B191D"/>
                </a:solidFill>
                <a:latin typeface="Loubag"/>
                <a:ea typeface="Loubag"/>
                <a:cs typeface="Loubag"/>
                <a:sym typeface="Loubag"/>
              </a:rPr>
              <a:t>THANK YOU</a:t>
            </a:r>
          </a:p>
        </p:txBody>
      </p:sp>
      <p:sp>
        <p:nvSpPr>
          <p:cNvPr id="14" name="Freeform 14"/>
          <p:cNvSpPr/>
          <p:nvPr/>
        </p:nvSpPr>
        <p:spPr>
          <a:xfrm rot="-2238453" flipH="1">
            <a:off x="4089811" y="-651993"/>
            <a:ext cx="892396" cy="1024271"/>
          </a:xfrm>
          <a:custGeom>
            <a:avLst/>
            <a:gdLst/>
            <a:ahLst/>
            <a:cxnLst/>
            <a:rect l="l" t="t" r="r" b="b"/>
            <a:pathLst>
              <a:path w="892396" h="1024271">
                <a:moveTo>
                  <a:pt x="892396" y="0"/>
                </a:moveTo>
                <a:lnTo>
                  <a:pt x="0" y="0"/>
                </a:lnTo>
                <a:lnTo>
                  <a:pt x="0" y="1024271"/>
                </a:lnTo>
                <a:lnTo>
                  <a:pt x="892396" y="1024271"/>
                </a:lnTo>
                <a:lnTo>
                  <a:pt x="892396" y="0"/>
                </a:lnTo>
                <a:close/>
              </a:path>
            </a:pathLst>
          </a:custGeom>
          <a:blipFill>
            <a:blip r:embed="rId6"/>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FE5"/>
        </a:solidFill>
        <a:effectLst/>
      </p:bgPr>
    </p:bg>
    <p:spTree>
      <p:nvGrpSpPr>
        <p:cNvPr id="1" name=""/>
        <p:cNvGrpSpPr/>
        <p:nvPr/>
      </p:nvGrpSpPr>
      <p:grpSpPr>
        <a:xfrm>
          <a:off x="0" y="0"/>
          <a:ext cx="0" cy="0"/>
          <a:chOff x="0" y="0"/>
          <a:chExt cx="0" cy="0"/>
        </a:xfrm>
      </p:grpSpPr>
      <p:sp>
        <p:nvSpPr>
          <p:cNvPr id="2" name="Freeform 2"/>
          <p:cNvSpPr/>
          <p:nvPr/>
        </p:nvSpPr>
        <p:spPr>
          <a:xfrm rot="451156">
            <a:off x="16291616" y="848583"/>
            <a:ext cx="1868693" cy="5816944"/>
          </a:xfrm>
          <a:custGeom>
            <a:avLst/>
            <a:gdLst/>
            <a:ahLst/>
            <a:cxnLst/>
            <a:rect l="l" t="t" r="r" b="b"/>
            <a:pathLst>
              <a:path w="1868693" h="5816944">
                <a:moveTo>
                  <a:pt x="0" y="0"/>
                </a:moveTo>
                <a:lnTo>
                  <a:pt x="1868693" y="0"/>
                </a:lnTo>
                <a:lnTo>
                  <a:pt x="1868693" y="5816944"/>
                </a:lnTo>
                <a:lnTo>
                  <a:pt x="0" y="5816944"/>
                </a:lnTo>
                <a:lnTo>
                  <a:pt x="0" y="0"/>
                </a:lnTo>
                <a:close/>
              </a:path>
            </a:pathLst>
          </a:custGeom>
          <a:blipFill>
            <a:blip r:embed="rId2"/>
            <a:stretch>
              <a:fillRect/>
            </a:stretch>
          </a:blipFill>
        </p:spPr>
        <p:txBody>
          <a:bodyPr/>
          <a:lstStyle/>
          <a:p>
            <a:endParaRPr lang="en-US"/>
          </a:p>
        </p:txBody>
      </p:sp>
      <p:sp>
        <p:nvSpPr>
          <p:cNvPr id="3" name="Freeform 3"/>
          <p:cNvSpPr/>
          <p:nvPr/>
        </p:nvSpPr>
        <p:spPr>
          <a:xfrm>
            <a:off x="14338878" y="-2171700"/>
            <a:ext cx="3158134" cy="4618842"/>
          </a:xfrm>
          <a:custGeom>
            <a:avLst/>
            <a:gdLst/>
            <a:ahLst/>
            <a:cxnLst/>
            <a:rect l="l" t="t" r="r" b="b"/>
            <a:pathLst>
              <a:path w="3158134" h="4618842">
                <a:moveTo>
                  <a:pt x="0" y="0"/>
                </a:moveTo>
                <a:lnTo>
                  <a:pt x="3158134" y="0"/>
                </a:lnTo>
                <a:lnTo>
                  <a:pt x="3158134" y="4618842"/>
                </a:lnTo>
                <a:lnTo>
                  <a:pt x="0" y="4618842"/>
                </a:lnTo>
                <a:lnTo>
                  <a:pt x="0" y="0"/>
                </a:lnTo>
                <a:close/>
              </a:path>
            </a:pathLst>
          </a:custGeom>
          <a:blipFill>
            <a:blip r:embed="rId3"/>
            <a:stretch>
              <a:fillRect/>
            </a:stretch>
          </a:blipFill>
        </p:spPr>
        <p:txBody>
          <a:bodyPr/>
          <a:lstStyle/>
          <a:p>
            <a:endParaRPr lang="en-US"/>
          </a:p>
        </p:txBody>
      </p:sp>
      <p:sp>
        <p:nvSpPr>
          <p:cNvPr id="4" name="Freeform 4"/>
          <p:cNvSpPr/>
          <p:nvPr/>
        </p:nvSpPr>
        <p:spPr>
          <a:xfrm rot="-161141">
            <a:off x="14413835" y="7151291"/>
            <a:ext cx="4464924" cy="3304044"/>
          </a:xfrm>
          <a:custGeom>
            <a:avLst/>
            <a:gdLst/>
            <a:ahLst/>
            <a:cxnLst/>
            <a:rect l="l" t="t" r="r" b="b"/>
            <a:pathLst>
              <a:path w="4464924" h="3304044">
                <a:moveTo>
                  <a:pt x="0" y="0"/>
                </a:moveTo>
                <a:lnTo>
                  <a:pt x="4464924" y="0"/>
                </a:lnTo>
                <a:lnTo>
                  <a:pt x="4464924" y="3304044"/>
                </a:lnTo>
                <a:lnTo>
                  <a:pt x="0" y="3304044"/>
                </a:lnTo>
                <a:lnTo>
                  <a:pt x="0" y="0"/>
                </a:lnTo>
                <a:close/>
              </a:path>
            </a:pathLst>
          </a:custGeom>
          <a:blipFill>
            <a:blip r:embed="rId4"/>
            <a:stretch>
              <a:fillRect/>
            </a:stretch>
          </a:blipFill>
        </p:spPr>
        <p:txBody>
          <a:bodyPr/>
          <a:lstStyle/>
          <a:p>
            <a:endParaRPr lang="en-US"/>
          </a:p>
        </p:txBody>
      </p:sp>
      <p:sp>
        <p:nvSpPr>
          <p:cNvPr id="5" name="TextBox 5"/>
          <p:cNvSpPr txBox="1"/>
          <p:nvPr/>
        </p:nvSpPr>
        <p:spPr>
          <a:xfrm>
            <a:off x="754594" y="607800"/>
            <a:ext cx="6855989" cy="1057275"/>
          </a:xfrm>
          <a:prstGeom prst="rect">
            <a:avLst/>
          </a:prstGeom>
        </p:spPr>
        <p:txBody>
          <a:bodyPr lIns="0" tIns="0" rIns="0" bIns="0" rtlCol="0" anchor="t">
            <a:spAutoFit/>
          </a:bodyPr>
          <a:lstStyle/>
          <a:p>
            <a:pPr algn="l">
              <a:lnSpc>
                <a:spcPts val="8399"/>
              </a:lnSpc>
            </a:pPr>
            <a:r>
              <a:rPr lang="en-US" sz="6999">
                <a:solidFill>
                  <a:srgbClr val="3B191D"/>
                </a:solidFill>
                <a:latin typeface="Loubag"/>
                <a:ea typeface="Loubag"/>
                <a:cs typeface="Loubag"/>
                <a:sym typeface="Loubag"/>
              </a:rPr>
              <a:t>Introduction</a:t>
            </a:r>
          </a:p>
        </p:txBody>
      </p:sp>
      <p:pic>
        <p:nvPicPr>
          <p:cNvPr id="1033" name="Picture 9">
            <a:extLst>
              <a:ext uri="{FF2B5EF4-FFF2-40B4-BE49-F238E27FC236}">
                <a16:creationId xmlns:a16="http://schemas.microsoft.com/office/drawing/2014/main" id="{8DE9E471-29F3-4052-B3FC-07282E77935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544"/>
          <a:stretch>
            <a:fillRect/>
          </a:stretch>
        </p:blipFill>
        <p:spPr bwMode="auto">
          <a:xfrm>
            <a:off x="914401" y="1943100"/>
            <a:ext cx="2743200" cy="395229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BBB3674E-DBB0-74C6-3AAF-480A3F34DA2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0070" y="1943100"/>
            <a:ext cx="2967037" cy="395229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a:extLst>
              <a:ext uri="{FF2B5EF4-FFF2-40B4-BE49-F238E27FC236}">
                <a16:creationId xmlns:a16="http://schemas.microsoft.com/office/drawing/2014/main" id="{53172356-DE22-DCFF-46CE-FFF857F7D4F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250"/>
          <a:stretch>
            <a:fillRect/>
          </a:stretch>
        </p:blipFill>
        <p:spPr bwMode="auto">
          <a:xfrm>
            <a:off x="6593931" y="1952767"/>
            <a:ext cx="2880260" cy="395229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a:extLst>
              <a:ext uri="{FF2B5EF4-FFF2-40B4-BE49-F238E27FC236}">
                <a16:creationId xmlns:a16="http://schemas.microsoft.com/office/drawing/2014/main" id="{BD449A01-860E-2C42-6941-C73ABB57EA92}"/>
              </a:ext>
            </a:extLst>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0468"/>
          <a:stretch>
            <a:fillRect/>
          </a:stretch>
        </p:blipFill>
        <p:spPr bwMode="auto">
          <a:xfrm>
            <a:off x="9474191" y="1952767"/>
            <a:ext cx="2653938" cy="39522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10">
            <a:extLst>
              <a:ext uri="{FF2B5EF4-FFF2-40B4-BE49-F238E27FC236}">
                <a16:creationId xmlns:a16="http://schemas.microsoft.com/office/drawing/2014/main" id="{C94F88E0-5AF9-550C-696E-F5FE99C7414B}"/>
              </a:ext>
            </a:extLst>
          </p:cNvPr>
          <p:cNvSpPr txBox="1"/>
          <p:nvPr/>
        </p:nvSpPr>
        <p:spPr>
          <a:xfrm>
            <a:off x="304800" y="5918141"/>
            <a:ext cx="3736257"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Ms. Thomas- Lead</a:t>
            </a:r>
          </a:p>
          <a:p>
            <a:pPr algn="ctr"/>
            <a:r>
              <a:rPr lang="en-US" sz="2400" dirty="0"/>
              <a:t>SN- Z &amp; Academies</a:t>
            </a:r>
          </a:p>
        </p:txBody>
      </p:sp>
      <p:sp>
        <p:nvSpPr>
          <p:cNvPr id="11" name="TextBox 9">
            <a:extLst>
              <a:ext uri="{FF2B5EF4-FFF2-40B4-BE49-F238E27FC236}">
                <a16:creationId xmlns:a16="http://schemas.microsoft.com/office/drawing/2014/main" id="{27DDAF10-E2FB-0C0C-3D41-020CA27EAC72}"/>
              </a:ext>
            </a:extLst>
          </p:cNvPr>
          <p:cNvSpPr txBox="1"/>
          <p:nvPr/>
        </p:nvSpPr>
        <p:spPr>
          <a:xfrm>
            <a:off x="3725526" y="5940886"/>
            <a:ext cx="27561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Ms. Cardwell</a:t>
            </a:r>
          </a:p>
          <a:p>
            <a:pPr algn="ctr"/>
            <a:r>
              <a:rPr lang="en-US" sz="2400" dirty="0"/>
              <a:t>A - GE</a:t>
            </a:r>
          </a:p>
        </p:txBody>
      </p:sp>
      <p:sp>
        <p:nvSpPr>
          <p:cNvPr id="12" name="TextBox 11">
            <a:extLst>
              <a:ext uri="{FF2B5EF4-FFF2-40B4-BE49-F238E27FC236}">
                <a16:creationId xmlns:a16="http://schemas.microsoft.com/office/drawing/2014/main" id="{0B4FEE44-0153-E8F7-E1DD-6778A2A58530}"/>
              </a:ext>
            </a:extLst>
          </p:cNvPr>
          <p:cNvSpPr txBox="1"/>
          <p:nvPr/>
        </p:nvSpPr>
        <p:spPr>
          <a:xfrm>
            <a:off x="6781800" y="5931789"/>
            <a:ext cx="2774559" cy="830997"/>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a:t>Ms. Durgens</a:t>
            </a:r>
          </a:p>
          <a:p>
            <a:pPr algn="ctr"/>
            <a:r>
              <a:rPr lang="en-US" sz="2400"/>
              <a:t>GH - MOM</a:t>
            </a:r>
          </a:p>
        </p:txBody>
      </p:sp>
      <p:sp>
        <p:nvSpPr>
          <p:cNvPr id="13" name="TextBox 12">
            <a:extLst>
              <a:ext uri="{FF2B5EF4-FFF2-40B4-BE49-F238E27FC236}">
                <a16:creationId xmlns:a16="http://schemas.microsoft.com/office/drawing/2014/main" id="{DC058C7D-5956-B32D-AD31-1A56D34C0C3E}"/>
              </a:ext>
            </a:extLst>
          </p:cNvPr>
          <p:cNvSpPr txBox="1"/>
          <p:nvPr/>
        </p:nvSpPr>
        <p:spPr>
          <a:xfrm>
            <a:off x="9401575" y="5917572"/>
            <a:ext cx="2756124"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dirty="0"/>
              <a:t>Ms. Burrell</a:t>
            </a:r>
          </a:p>
          <a:p>
            <a:pPr algn="ctr"/>
            <a:r>
              <a:rPr lang="en-US" sz="2400" dirty="0"/>
              <a:t>MON - SM</a:t>
            </a:r>
          </a:p>
        </p:txBody>
      </p:sp>
      <p:sp>
        <p:nvSpPr>
          <p:cNvPr id="14" name="TextBox 5">
            <a:extLst>
              <a:ext uri="{FF2B5EF4-FFF2-40B4-BE49-F238E27FC236}">
                <a16:creationId xmlns:a16="http://schemas.microsoft.com/office/drawing/2014/main" id="{E7C77AF3-B355-BB8F-DC4C-EC5DCC6C2B11}"/>
              </a:ext>
            </a:extLst>
          </p:cNvPr>
          <p:cNvSpPr txBox="1"/>
          <p:nvPr/>
        </p:nvSpPr>
        <p:spPr>
          <a:xfrm>
            <a:off x="116166" y="7668485"/>
            <a:ext cx="12041533" cy="1231106"/>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0" indent="0" algn="ctr">
              <a:lnSpc>
                <a:spcPts val="9600"/>
              </a:lnSpc>
            </a:pPr>
            <a:r>
              <a:rPr lang="en-US" sz="8000" b="1" dirty="0">
                <a:solidFill>
                  <a:srgbClr val="4E341A"/>
                </a:solidFill>
                <a:latin typeface="Open Sauce Semi-Bold"/>
                <a:ea typeface="Open Sauce Semi-Bold"/>
                <a:cs typeface="Open Sauce Semi-Bold"/>
                <a:sym typeface="Open Sauce Semi-Bold"/>
              </a:rPr>
              <a:t>SCHOOL COUNSELORS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FDBC7"/>
        </a:solidFill>
        <a:effectLst/>
      </p:bgPr>
    </p:bg>
    <p:spTree>
      <p:nvGrpSpPr>
        <p:cNvPr id="1" name=""/>
        <p:cNvGrpSpPr/>
        <p:nvPr/>
      </p:nvGrpSpPr>
      <p:grpSpPr>
        <a:xfrm>
          <a:off x="0" y="0"/>
          <a:ext cx="0" cy="0"/>
          <a:chOff x="0" y="0"/>
          <a:chExt cx="0" cy="0"/>
        </a:xfrm>
      </p:grpSpPr>
      <p:sp>
        <p:nvSpPr>
          <p:cNvPr id="5" name="Freeform 5"/>
          <p:cNvSpPr/>
          <p:nvPr/>
        </p:nvSpPr>
        <p:spPr>
          <a:xfrm rot="-328898">
            <a:off x="14262378" y="5729094"/>
            <a:ext cx="4112940" cy="4947897"/>
          </a:xfrm>
          <a:custGeom>
            <a:avLst/>
            <a:gdLst/>
            <a:ahLst/>
            <a:cxnLst/>
            <a:rect l="l" t="t" r="r" b="b"/>
            <a:pathLst>
              <a:path w="4112940" h="4947897">
                <a:moveTo>
                  <a:pt x="0" y="0"/>
                </a:moveTo>
                <a:lnTo>
                  <a:pt x="4112940" y="0"/>
                </a:lnTo>
                <a:lnTo>
                  <a:pt x="4112940" y="4947897"/>
                </a:lnTo>
                <a:lnTo>
                  <a:pt x="0" y="4947897"/>
                </a:lnTo>
                <a:lnTo>
                  <a:pt x="0" y="0"/>
                </a:lnTo>
                <a:close/>
              </a:path>
            </a:pathLst>
          </a:custGeom>
          <a:blipFill>
            <a:blip r:embed="rId2"/>
            <a:stretch>
              <a:fillRect/>
            </a:stretch>
          </a:blipFill>
        </p:spPr>
        <p:txBody>
          <a:bodyPr/>
          <a:lstStyle/>
          <a:p>
            <a:endParaRPr lang="en-US"/>
          </a:p>
        </p:txBody>
      </p:sp>
      <p:sp>
        <p:nvSpPr>
          <p:cNvPr id="6" name="Freeform 6"/>
          <p:cNvSpPr/>
          <p:nvPr/>
        </p:nvSpPr>
        <p:spPr>
          <a:xfrm rot="5722287">
            <a:off x="16086044" y="2491277"/>
            <a:ext cx="1435904" cy="1648096"/>
          </a:xfrm>
          <a:custGeom>
            <a:avLst/>
            <a:gdLst/>
            <a:ahLst/>
            <a:cxnLst/>
            <a:rect l="l" t="t" r="r" b="b"/>
            <a:pathLst>
              <a:path w="1435904" h="1648096">
                <a:moveTo>
                  <a:pt x="0" y="0"/>
                </a:moveTo>
                <a:lnTo>
                  <a:pt x="1435904" y="0"/>
                </a:lnTo>
                <a:lnTo>
                  <a:pt x="1435904" y="1648096"/>
                </a:lnTo>
                <a:lnTo>
                  <a:pt x="0" y="1648096"/>
                </a:lnTo>
                <a:lnTo>
                  <a:pt x="0" y="0"/>
                </a:lnTo>
                <a:close/>
              </a:path>
            </a:pathLst>
          </a:custGeom>
          <a:blipFill>
            <a:blip r:embed="rId3"/>
            <a:stretch>
              <a:fillRect/>
            </a:stretch>
          </a:blipFill>
        </p:spPr>
        <p:txBody>
          <a:bodyPr/>
          <a:lstStyle/>
          <a:p>
            <a:endParaRPr lang="en-US"/>
          </a:p>
        </p:txBody>
      </p:sp>
      <p:sp>
        <p:nvSpPr>
          <p:cNvPr id="7" name="Freeform 7"/>
          <p:cNvSpPr/>
          <p:nvPr/>
        </p:nvSpPr>
        <p:spPr>
          <a:xfrm rot="-8400314" flipH="1">
            <a:off x="14200540" y="-288563"/>
            <a:ext cx="1370572" cy="1573110"/>
          </a:xfrm>
          <a:custGeom>
            <a:avLst/>
            <a:gdLst/>
            <a:ahLst/>
            <a:cxnLst/>
            <a:rect l="l" t="t" r="r" b="b"/>
            <a:pathLst>
              <a:path w="1370572" h="1573110">
                <a:moveTo>
                  <a:pt x="1370571" y="0"/>
                </a:moveTo>
                <a:lnTo>
                  <a:pt x="0" y="0"/>
                </a:lnTo>
                <a:lnTo>
                  <a:pt x="0" y="1573109"/>
                </a:lnTo>
                <a:lnTo>
                  <a:pt x="1370571" y="1573109"/>
                </a:lnTo>
                <a:lnTo>
                  <a:pt x="1370571" y="0"/>
                </a:lnTo>
                <a:close/>
              </a:path>
            </a:pathLst>
          </a:custGeom>
          <a:blipFill>
            <a:blip r:embed="rId3"/>
            <a:stretch>
              <a:fillRect/>
            </a:stretch>
          </a:blipFill>
        </p:spPr>
        <p:txBody>
          <a:bodyPr/>
          <a:lstStyle/>
          <a:p>
            <a:endParaRPr lang="en-US"/>
          </a:p>
        </p:txBody>
      </p:sp>
      <p:sp>
        <p:nvSpPr>
          <p:cNvPr id="8" name="Freeform 8"/>
          <p:cNvSpPr/>
          <p:nvPr/>
        </p:nvSpPr>
        <p:spPr>
          <a:xfrm rot="5205185">
            <a:off x="16142575" y="-231876"/>
            <a:ext cx="2233449" cy="2563500"/>
          </a:xfrm>
          <a:custGeom>
            <a:avLst/>
            <a:gdLst/>
            <a:ahLst/>
            <a:cxnLst/>
            <a:rect l="l" t="t" r="r" b="b"/>
            <a:pathLst>
              <a:path w="2233449" h="2563500">
                <a:moveTo>
                  <a:pt x="0" y="0"/>
                </a:moveTo>
                <a:lnTo>
                  <a:pt x="2233450" y="0"/>
                </a:lnTo>
                <a:lnTo>
                  <a:pt x="2233450" y="2563499"/>
                </a:lnTo>
                <a:lnTo>
                  <a:pt x="0" y="2563499"/>
                </a:lnTo>
                <a:lnTo>
                  <a:pt x="0" y="0"/>
                </a:lnTo>
                <a:close/>
              </a:path>
            </a:pathLst>
          </a:custGeom>
          <a:blipFill>
            <a:blip r:embed="rId3"/>
            <a:stretch>
              <a:fillRect/>
            </a:stretch>
          </a:blipFill>
        </p:spPr>
        <p:txBody>
          <a:bodyPr/>
          <a:lstStyle/>
          <a:p>
            <a:endParaRPr lang="en-US"/>
          </a:p>
        </p:txBody>
      </p:sp>
      <p:sp>
        <p:nvSpPr>
          <p:cNvPr id="9" name="Freeform 9"/>
          <p:cNvSpPr/>
          <p:nvPr/>
        </p:nvSpPr>
        <p:spPr>
          <a:xfrm rot="-1780756">
            <a:off x="17539657" y="4184661"/>
            <a:ext cx="871999" cy="1000859"/>
          </a:xfrm>
          <a:custGeom>
            <a:avLst/>
            <a:gdLst/>
            <a:ahLst/>
            <a:cxnLst/>
            <a:rect l="l" t="t" r="r" b="b"/>
            <a:pathLst>
              <a:path w="871999" h="1000859">
                <a:moveTo>
                  <a:pt x="0" y="0"/>
                </a:moveTo>
                <a:lnTo>
                  <a:pt x="871999" y="0"/>
                </a:lnTo>
                <a:lnTo>
                  <a:pt x="871999" y="1000860"/>
                </a:lnTo>
                <a:lnTo>
                  <a:pt x="0" y="1000860"/>
                </a:lnTo>
                <a:lnTo>
                  <a:pt x="0" y="0"/>
                </a:lnTo>
                <a:close/>
              </a:path>
            </a:pathLst>
          </a:custGeom>
          <a:blipFill>
            <a:blip r:embed="rId3"/>
            <a:stretch>
              <a:fillRect/>
            </a:stretch>
          </a:blipFill>
        </p:spPr>
        <p:txBody>
          <a:bodyPr/>
          <a:lstStyle/>
          <a:p>
            <a:endParaRPr lang="en-US"/>
          </a:p>
        </p:txBody>
      </p:sp>
      <p:pic>
        <p:nvPicPr>
          <p:cNvPr id="2050" name="Picture 2">
            <a:extLst>
              <a:ext uri="{FF2B5EF4-FFF2-40B4-BE49-F238E27FC236}">
                <a16:creationId xmlns:a16="http://schemas.microsoft.com/office/drawing/2014/main" id="{53171306-3298-01B2-C01B-09F94ABB756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00" y="181134"/>
            <a:ext cx="3154017" cy="3154017"/>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542EE4A0-AD98-236C-3A73-31447CB9B6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6844" y="181134"/>
            <a:ext cx="2743200" cy="31540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 person standing next to a framed picture of a child&#10;&#10;AI-generated content may be incorrect.">
            <a:extLst>
              <a:ext uri="{FF2B5EF4-FFF2-40B4-BE49-F238E27FC236}">
                <a16:creationId xmlns:a16="http://schemas.microsoft.com/office/drawing/2014/main" id="{4B538B00-B948-342E-C3D6-58AC2F80672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25" t="38323" r="41036" b="21330"/>
          <a:stretch>
            <a:fillRect/>
          </a:stretch>
        </p:blipFill>
        <p:spPr bwMode="auto">
          <a:xfrm>
            <a:off x="213813" y="4991100"/>
            <a:ext cx="2295100"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a:extLst>
              <a:ext uri="{FF2B5EF4-FFF2-40B4-BE49-F238E27FC236}">
                <a16:creationId xmlns:a16="http://schemas.microsoft.com/office/drawing/2014/main" id="{E51C7107-C9B6-B06D-5AD5-8862C7C1876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36514" y="4991100"/>
            <a:ext cx="2979484" cy="35814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a:extLst>
              <a:ext uri="{FF2B5EF4-FFF2-40B4-BE49-F238E27FC236}">
                <a16:creationId xmlns:a16="http://schemas.microsoft.com/office/drawing/2014/main" id="{F129849C-8560-7FF2-9A9D-3D8A30EEFD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8444" y="4991100"/>
            <a:ext cx="2895600" cy="3534117"/>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2F16DC61-8E01-70D9-E6A1-3AA6BA42BCB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150824" y="4991099"/>
            <a:ext cx="3058941" cy="353411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6">
            <a:extLst>
              <a:ext uri="{FF2B5EF4-FFF2-40B4-BE49-F238E27FC236}">
                <a16:creationId xmlns:a16="http://schemas.microsoft.com/office/drawing/2014/main" id="{1F6F0CFC-383A-FBD4-5BCF-4A44C6DA2D8A}"/>
              </a:ext>
            </a:extLst>
          </p:cNvPr>
          <p:cNvSpPr txBox="1"/>
          <p:nvPr/>
        </p:nvSpPr>
        <p:spPr>
          <a:xfrm>
            <a:off x="8299856" y="1541020"/>
            <a:ext cx="7792522" cy="2021323"/>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7793"/>
              </a:lnSpc>
            </a:pPr>
            <a:r>
              <a:rPr lang="en-US" sz="8000" b="1" dirty="0">
                <a:solidFill>
                  <a:srgbClr val="FFFFFF"/>
                </a:solidFill>
                <a:latin typeface="Open Sauce Semi-Bold"/>
                <a:ea typeface="Open Sauce Semi-Bold"/>
                <a:cs typeface="Open Sauce Semi-Bold"/>
                <a:sym typeface="Open Sauce Semi-Bold"/>
              </a:rPr>
              <a:t>KHS ADMINISTRATORS</a:t>
            </a:r>
          </a:p>
        </p:txBody>
      </p:sp>
      <p:sp>
        <p:nvSpPr>
          <p:cNvPr id="15" name="TextBox 11">
            <a:extLst>
              <a:ext uri="{FF2B5EF4-FFF2-40B4-BE49-F238E27FC236}">
                <a16:creationId xmlns:a16="http://schemas.microsoft.com/office/drawing/2014/main" id="{0D2990B8-06B7-FFAD-2436-F031E3D21322}"/>
              </a:ext>
            </a:extLst>
          </p:cNvPr>
          <p:cNvSpPr txBox="1"/>
          <p:nvPr/>
        </p:nvSpPr>
        <p:spPr>
          <a:xfrm>
            <a:off x="831313" y="3608474"/>
            <a:ext cx="1930389" cy="8519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44"/>
              </a:lnSpc>
            </a:pPr>
            <a:r>
              <a:rPr lang="en-US" sz="2460" dirty="0">
                <a:solidFill>
                  <a:srgbClr val="4E341A"/>
                </a:solidFill>
                <a:latin typeface="Roboto"/>
                <a:ea typeface="Roboto"/>
                <a:cs typeface="Roboto"/>
                <a:sym typeface="Roboto"/>
              </a:rPr>
              <a:t> Dr. Brown</a:t>
            </a:r>
          </a:p>
          <a:p>
            <a:pPr algn="ctr">
              <a:lnSpc>
                <a:spcPts val="3444"/>
              </a:lnSpc>
              <a:spcBef>
                <a:spcPct val="0"/>
              </a:spcBef>
            </a:pPr>
            <a:r>
              <a:rPr lang="en-US" sz="2460" dirty="0">
                <a:solidFill>
                  <a:srgbClr val="4E341A"/>
                </a:solidFill>
                <a:latin typeface="Roboto"/>
                <a:ea typeface="Roboto"/>
                <a:cs typeface="Roboto"/>
                <a:sym typeface="Roboto"/>
              </a:rPr>
              <a:t> Principal</a:t>
            </a:r>
          </a:p>
        </p:txBody>
      </p:sp>
      <p:sp>
        <p:nvSpPr>
          <p:cNvPr id="16" name="TextBox 7">
            <a:extLst>
              <a:ext uri="{FF2B5EF4-FFF2-40B4-BE49-F238E27FC236}">
                <a16:creationId xmlns:a16="http://schemas.microsoft.com/office/drawing/2014/main" id="{1D5370BF-C45C-DCD1-C7D6-550A8802312B}"/>
              </a:ext>
            </a:extLst>
          </p:cNvPr>
          <p:cNvSpPr txBox="1"/>
          <p:nvPr/>
        </p:nvSpPr>
        <p:spPr>
          <a:xfrm>
            <a:off x="4666844" y="3541059"/>
            <a:ext cx="3001366" cy="851909"/>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44"/>
              </a:lnSpc>
            </a:pPr>
            <a:r>
              <a:rPr lang="en-US" sz="2460" dirty="0">
                <a:solidFill>
                  <a:srgbClr val="4E341A"/>
                </a:solidFill>
                <a:latin typeface="Roboto"/>
                <a:ea typeface="Roboto"/>
                <a:cs typeface="Roboto"/>
                <a:sym typeface="Roboto"/>
              </a:rPr>
              <a:t> Ms. Montelongo</a:t>
            </a:r>
          </a:p>
          <a:p>
            <a:pPr algn="ctr">
              <a:lnSpc>
                <a:spcPts val="3444"/>
              </a:lnSpc>
              <a:spcBef>
                <a:spcPct val="0"/>
              </a:spcBef>
            </a:pPr>
            <a:r>
              <a:rPr lang="en-US" sz="2460" dirty="0">
                <a:solidFill>
                  <a:srgbClr val="4E341A"/>
                </a:solidFill>
                <a:latin typeface="Roboto"/>
                <a:ea typeface="Roboto"/>
                <a:cs typeface="Roboto"/>
                <a:sym typeface="Roboto"/>
              </a:rPr>
              <a:t>Associate Principal</a:t>
            </a:r>
          </a:p>
        </p:txBody>
      </p:sp>
      <p:sp>
        <p:nvSpPr>
          <p:cNvPr id="17" name="TextBox 8">
            <a:extLst>
              <a:ext uri="{FF2B5EF4-FFF2-40B4-BE49-F238E27FC236}">
                <a16:creationId xmlns:a16="http://schemas.microsoft.com/office/drawing/2014/main" id="{E119A376-114D-E2C5-1192-BAC05C8247A8}"/>
              </a:ext>
            </a:extLst>
          </p:cNvPr>
          <p:cNvSpPr txBox="1"/>
          <p:nvPr/>
        </p:nvSpPr>
        <p:spPr>
          <a:xfrm>
            <a:off x="2761702" y="8677262"/>
            <a:ext cx="3001366" cy="127791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44"/>
              </a:lnSpc>
            </a:pPr>
            <a:r>
              <a:rPr lang="en-US" sz="2460" dirty="0">
                <a:solidFill>
                  <a:srgbClr val="4E341A"/>
                </a:solidFill>
                <a:latin typeface="Roboto"/>
                <a:ea typeface="Roboto"/>
                <a:cs typeface="Roboto"/>
                <a:sym typeface="Roboto"/>
              </a:rPr>
              <a:t> Mr. McCabe</a:t>
            </a:r>
          </a:p>
          <a:p>
            <a:pPr algn="ctr">
              <a:lnSpc>
                <a:spcPts val="3444"/>
              </a:lnSpc>
              <a:spcBef>
                <a:spcPct val="0"/>
              </a:spcBef>
            </a:pPr>
            <a:r>
              <a:rPr lang="en-US" sz="2460" dirty="0">
                <a:solidFill>
                  <a:srgbClr val="4E341A"/>
                </a:solidFill>
                <a:latin typeface="Roboto"/>
                <a:ea typeface="Roboto"/>
                <a:cs typeface="Roboto"/>
                <a:sym typeface="Roboto"/>
              </a:rPr>
              <a:t>10</a:t>
            </a:r>
            <a:r>
              <a:rPr lang="en-US" sz="2460" baseline="30000" dirty="0">
                <a:solidFill>
                  <a:srgbClr val="4E341A"/>
                </a:solidFill>
                <a:latin typeface="Roboto"/>
                <a:ea typeface="Roboto"/>
                <a:cs typeface="Roboto"/>
                <a:sym typeface="Roboto"/>
              </a:rPr>
              <a:t>th</a:t>
            </a:r>
            <a:r>
              <a:rPr lang="en-US" sz="2460" dirty="0">
                <a:solidFill>
                  <a:srgbClr val="4E341A"/>
                </a:solidFill>
                <a:latin typeface="Roboto"/>
                <a:ea typeface="Roboto"/>
                <a:cs typeface="Roboto"/>
                <a:sym typeface="Roboto"/>
              </a:rPr>
              <a:t> Grade </a:t>
            </a:r>
          </a:p>
          <a:p>
            <a:pPr algn="ctr">
              <a:lnSpc>
                <a:spcPts val="3444"/>
              </a:lnSpc>
              <a:spcBef>
                <a:spcPct val="0"/>
              </a:spcBef>
            </a:pPr>
            <a:r>
              <a:rPr lang="en-US" sz="2460" dirty="0">
                <a:solidFill>
                  <a:srgbClr val="4E341A"/>
                </a:solidFill>
                <a:latin typeface="Roboto"/>
                <a:ea typeface="Roboto"/>
                <a:cs typeface="Roboto"/>
                <a:sym typeface="Roboto"/>
              </a:rPr>
              <a:t>Assistant Principal</a:t>
            </a:r>
          </a:p>
        </p:txBody>
      </p:sp>
      <p:sp>
        <p:nvSpPr>
          <p:cNvPr id="18" name="TextBox 12">
            <a:extLst>
              <a:ext uri="{FF2B5EF4-FFF2-40B4-BE49-F238E27FC236}">
                <a16:creationId xmlns:a16="http://schemas.microsoft.com/office/drawing/2014/main" id="{B2CB096E-8293-468A-9FE0-10D191ACB11A}"/>
              </a:ext>
            </a:extLst>
          </p:cNvPr>
          <p:cNvSpPr txBox="1"/>
          <p:nvPr/>
        </p:nvSpPr>
        <p:spPr>
          <a:xfrm>
            <a:off x="-185054" y="8694818"/>
            <a:ext cx="3092833" cy="127791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44"/>
              </a:lnSpc>
            </a:pPr>
            <a:r>
              <a:rPr lang="en-US" sz="2460" dirty="0">
                <a:solidFill>
                  <a:srgbClr val="4E341A"/>
                </a:solidFill>
                <a:latin typeface="Roboto"/>
                <a:ea typeface="Roboto"/>
                <a:cs typeface="Roboto"/>
                <a:sym typeface="Roboto"/>
              </a:rPr>
              <a:t> Mr. Jedkins</a:t>
            </a:r>
          </a:p>
          <a:p>
            <a:pPr algn="ctr">
              <a:lnSpc>
                <a:spcPts val="3444"/>
              </a:lnSpc>
            </a:pPr>
            <a:r>
              <a:rPr lang="en-US" sz="2460" dirty="0">
                <a:solidFill>
                  <a:srgbClr val="4E341A"/>
                </a:solidFill>
                <a:latin typeface="Roboto"/>
                <a:ea typeface="Roboto"/>
                <a:cs typeface="Roboto"/>
                <a:sym typeface="Roboto"/>
              </a:rPr>
              <a:t>9</a:t>
            </a:r>
            <a:r>
              <a:rPr lang="en-US" sz="2460" baseline="30000" dirty="0">
                <a:solidFill>
                  <a:srgbClr val="4E341A"/>
                </a:solidFill>
                <a:latin typeface="Roboto"/>
                <a:ea typeface="Roboto"/>
                <a:cs typeface="Roboto"/>
                <a:sym typeface="Roboto"/>
              </a:rPr>
              <a:t>th</a:t>
            </a:r>
            <a:r>
              <a:rPr lang="en-US" sz="2460" dirty="0">
                <a:solidFill>
                  <a:srgbClr val="4E341A"/>
                </a:solidFill>
                <a:latin typeface="Roboto"/>
                <a:ea typeface="Roboto"/>
                <a:cs typeface="Roboto"/>
                <a:sym typeface="Roboto"/>
              </a:rPr>
              <a:t> Grade</a:t>
            </a:r>
          </a:p>
          <a:p>
            <a:pPr algn="ctr">
              <a:lnSpc>
                <a:spcPts val="3444"/>
              </a:lnSpc>
              <a:spcBef>
                <a:spcPct val="0"/>
              </a:spcBef>
            </a:pPr>
            <a:r>
              <a:rPr lang="en-US" sz="2460" dirty="0">
                <a:solidFill>
                  <a:srgbClr val="4E341A"/>
                </a:solidFill>
                <a:latin typeface="Roboto"/>
                <a:ea typeface="Roboto"/>
                <a:cs typeface="Roboto"/>
                <a:sym typeface="Roboto"/>
              </a:rPr>
              <a:t>Assistant Principal</a:t>
            </a:r>
          </a:p>
        </p:txBody>
      </p:sp>
      <p:sp>
        <p:nvSpPr>
          <p:cNvPr id="19" name="TextBox 10">
            <a:extLst>
              <a:ext uri="{FF2B5EF4-FFF2-40B4-BE49-F238E27FC236}">
                <a16:creationId xmlns:a16="http://schemas.microsoft.com/office/drawing/2014/main" id="{1B2574EB-0C5D-0864-DFAB-3FC4C6114747}"/>
              </a:ext>
            </a:extLst>
          </p:cNvPr>
          <p:cNvSpPr txBox="1"/>
          <p:nvPr/>
        </p:nvSpPr>
        <p:spPr>
          <a:xfrm>
            <a:off x="5995086" y="8677262"/>
            <a:ext cx="2982316" cy="127791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44"/>
              </a:lnSpc>
            </a:pPr>
            <a:r>
              <a:rPr lang="en-US" sz="2460" dirty="0">
                <a:solidFill>
                  <a:srgbClr val="4E341A"/>
                </a:solidFill>
                <a:latin typeface="Roboto"/>
                <a:ea typeface="Roboto"/>
                <a:cs typeface="Roboto"/>
                <a:sym typeface="Roboto"/>
              </a:rPr>
              <a:t> Mr. Maldonado</a:t>
            </a:r>
          </a:p>
          <a:p>
            <a:pPr algn="ctr">
              <a:lnSpc>
                <a:spcPts val="3444"/>
              </a:lnSpc>
            </a:pPr>
            <a:r>
              <a:rPr lang="en-US" sz="2460" dirty="0">
                <a:solidFill>
                  <a:srgbClr val="4E341A"/>
                </a:solidFill>
                <a:latin typeface="Roboto"/>
                <a:ea typeface="Roboto"/>
                <a:cs typeface="Roboto"/>
                <a:sym typeface="Roboto"/>
              </a:rPr>
              <a:t>11</a:t>
            </a:r>
            <a:r>
              <a:rPr lang="en-US" sz="2460" baseline="30000" dirty="0">
                <a:solidFill>
                  <a:srgbClr val="4E341A"/>
                </a:solidFill>
                <a:latin typeface="Roboto"/>
                <a:ea typeface="Roboto"/>
                <a:cs typeface="Roboto"/>
                <a:sym typeface="Roboto"/>
              </a:rPr>
              <a:t>th</a:t>
            </a:r>
            <a:r>
              <a:rPr lang="en-US" sz="2460" dirty="0">
                <a:solidFill>
                  <a:srgbClr val="4E341A"/>
                </a:solidFill>
                <a:latin typeface="Roboto"/>
                <a:ea typeface="Roboto"/>
                <a:cs typeface="Roboto"/>
                <a:sym typeface="Roboto"/>
              </a:rPr>
              <a:t> Grade</a:t>
            </a:r>
          </a:p>
          <a:p>
            <a:pPr algn="ctr">
              <a:lnSpc>
                <a:spcPts val="3444"/>
              </a:lnSpc>
              <a:spcBef>
                <a:spcPct val="0"/>
              </a:spcBef>
            </a:pPr>
            <a:r>
              <a:rPr lang="en-US" sz="2460" dirty="0">
                <a:solidFill>
                  <a:srgbClr val="4E341A"/>
                </a:solidFill>
                <a:latin typeface="Roboto"/>
                <a:ea typeface="Roboto"/>
                <a:cs typeface="Roboto"/>
                <a:sym typeface="Roboto"/>
              </a:rPr>
              <a:t>Assistant Principal</a:t>
            </a:r>
          </a:p>
        </p:txBody>
      </p:sp>
      <p:sp>
        <p:nvSpPr>
          <p:cNvPr id="20" name="TextBox 9">
            <a:extLst>
              <a:ext uri="{FF2B5EF4-FFF2-40B4-BE49-F238E27FC236}">
                <a16:creationId xmlns:a16="http://schemas.microsoft.com/office/drawing/2014/main" id="{ED57BC6D-84AB-B058-A89C-AA49480D36EF}"/>
              </a:ext>
            </a:extLst>
          </p:cNvPr>
          <p:cNvSpPr txBox="1"/>
          <p:nvPr/>
        </p:nvSpPr>
        <p:spPr>
          <a:xfrm>
            <a:off x="9383850" y="8694818"/>
            <a:ext cx="2812267" cy="127791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44"/>
              </a:lnSpc>
            </a:pPr>
            <a:r>
              <a:rPr lang="en-US" sz="2460" dirty="0">
                <a:solidFill>
                  <a:srgbClr val="4E341A"/>
                </a:solidFill>
                <a:latin typeface="Roboto"/>
                <a:ea typeface="Roboto"/>
                <a:cs typeface="Roboto"/>
                <a:sym typeface="Roboto"/>
              </a:rPr>
              <a:t> Ms. Squires</a:t>
            </a:r>
          </a:p>
          <a:p>
            <a:pPr algn="ctr">
              <a:lnSpc>
                <a:spcPts val="3444"/>
              </a:lnSpc>
            </a:pPr>
            <a:r>
              <a:rPr lang="en-US" sz="2460" dirty="0">
                <a:solidFill>
                  <a:srgbClr val="4E341A"/>
                </a:solidFill>
                <a:latin typeface="Roboto"/>
                <a:ea typeface="Roboto"/>
                <a:cs typeface="Roboto"/>
                <a:sym typeface="Roboto"/>
              </a:rPr>
              <a:t>12</a:t>
            </a:r>
            <a:r>
              <a:rPr lang="en-US" sz="2460" baseline="30000" dirty="0">
                <a:solidFill>
                  <a:srgbClr val="4E341A"/>
                </a:solidFill>
                <a:latin typeface="Roboto"/>
                <a:ea typeface="Roboto"/>
                <a:cs typeface="Roboto"/>
                <a:sym typeface="Roboto"/>
              </a:rPr>
              <a:t>th</a:t>
            </a:r>
            <a:r>
              <a:rPr lang="en-US" sz="2460" dirty="0">
                <a:solidFill>
                  <a:srgbClr val="4E341A"/>
                </a:solidFill>
                <a:latin typeface="Roboto"/>
                <a:ea typeface="Roboto"/>
                <a:cs typeface="Roboto"/>
                <a:sym typeface="Roboto"/>
              </a:rPr>
              <a:t> Grade</a:t>
            </a:r>
          </a:p>
          <a:p>
            <a:pPr algn="ctr">
              <a:lnSpc>
                <a:spcPts val="3444"/>
              </a:lnSpc>
              <a:spcBef>
                <a:spcPct val="0"/>
              </a:spcBef>
            </a:pPr>
            <a:r>
              <a:rPr lang="en-US" sz="2460" dirty="0">
                <a:solidFill>
                  <a:srgbClr val="4E341A"/>
                </a:solidFill>
                <a:latin typeface="Roboto"/>
                <a:ea typeface="Roboto"/>
                <a:cs typeface="Roboto"/>
                <a:sym typeface="Roboto"/>
              </a:rPr>
              <a:t>Assistant Principal</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EFE5"/>
        </a:solidFill>
        <a:effectLst/>
      </p:bgPr>
    </p:bg>
    <p:spTree>
      <p:nvGrpSpPr>
        <p:cNvPr id="1" name=""/>
        <p:cNvGrpSpPr/>
        <p:nvPr/>
      </p:nvGrpSpPr>
      <p:grpSpPr>
        <a:xfrm>
          <a:off x="0" y="0"/>
          <a:ext cx="0" cy="0"/>
          <a:chOff x="0" y="0"/>
          <a:chExt cx="0" cy="0"/>
        </a:xfrm>
      </p:grpSpPr>
      <p:sp>
        <p:nvSpPr>
          <p:cNvPr id="2" name="Freeform 2"/>
          <p:cNvSpPr/>
          <p:nvPr/>
        </p:nvSpPr>
        <p:spPr>
          <a:xfrm rot="-870744">
            <a:off x="16125842" y="876363"/>
            <a:ext cx="3207075" cy="2826235"/>
          </a:xfrm>
          <a:custGeom>
            <a:avLst/>
            <a:gdLst/>
            <a:ahLst/>
            <a:cxnLst/>
            <a:rect l="l" t="t" r="r" b="b"/>
            <a:pathLst>
              <a:path w="3207075" h="2826235">
                <a:moveTo>
                  <a:pt x="0" y="0"/>
                </a:moveTo>
                <a:lnTo>
                  <a:pt x="3207075" y="0"/>
                </a:lnTo>
                <a:lnTo>
                  <a:pt x="3207075" y="2826236"/>
                </a:lnTo>
                <a:lnTo>
                  <a:pt x="0" y="2826236"/>
                </a:lnTo>
                <a:lnTo>
                  <a:pt x="0" y="0"/>
                </a:lnTo>
                <a:close/>
              </a:path>
            </a:pathLst>
          </a:custGeom>
          <a:blipFill>
            <a:blip r:embed="rId2"/>
            <a:stretch>
              <a:fillRect/>
            </a:stretch>
          </a:blipFill>
        </p:spPr>
        <p:txBody>
          <a:bodyPr/>
          <a:lstStyle/>
          <a:p>
            <a:endParaRPr lang="en-US"/>
          </a:p>
        </p:txBody>
      </p:sp>
      <p:sp>
        <p:nvSpPr>
          <p:cNvPr id="3" name="Freeform 3"/>
          <p:cNvSpPr/>
          <p:nvPr/>
        </p:nvSpPr>
        <p:spPr>
          <a:xfrm rot="370325" flipH="1">
            <a:off x="16352903" y="5109452"/>
            <a:ext cx="2640259" cy="4889368"/>
          </a:xfrm>
          <a:custGeom>
            <a:avLst/>
            <a:gdLst/>
            <a:ahLst/>
            <a:cxnLst/>
            <a:rect l="l" t="t" r="r" b="b"/>
            <a:pathLst>
              <a:path w="2640259" h="4889368">
                <a:moveTo>
                  <a:pt x="2640259" y="0"/>
                </a:moveTo>
                <a:lnTo>
                  <a:pt x="0" y="0"/>
                </a:lnTo>
                <a:lnTo>
                  <a:pt x="0" y="4889368"/>
                </a:lnTo>
                <a:lnTo>
                  <a:pt x="2640259" y="4889368"/>
                </a:lnTo>
                <a:lnTo>
                  <a:pt x="2640259" y="0"/>
                </a:lnTo>
                <a:close/>
              </a:path>
            </a:pathLst>
          </a:custGeom>
          <a:blipFill>
            <a:blip r:embed="rId3"/>
            <a:stretch>
              <a:fillRect/>
            </a:stretch>
          </a:blipFill>
        </p:spPr>
        <p:txBody>
          <a:bodyPr/>
          <a:lstStyle/>
          <a:p>
            <a:endParaRPr lang="en-US"/>
          </a:p>
        </p:txBody>
      </p:sp>
      <p:sp>
        <p:nvSpPr>
          <p:cNvPr id="4" name="Freeform 4"/>
          <p:cNvSpPr/>
          <p:nvPr/>
        </p:nvSpPr>
        <p:spPr>
          <a:xfrm rot="-250732">
            <a:off x="11912791" y="8339190"/>
            <a:ext cx="3872505" cy="2313822"/>
          </a:xfrm>
          <a:custGeom>
            <a:avLst/>
            <a:gdLst/>
            <a:ahLst/>
            <a:cxnLst/>
            <a:rect l="l" t="t" r="r" b="b"/>
            <a:pathLst>
              <a:path w="3872505" h="2313822">
                <a:moveTo>
                  <a:pt x="0" y="0"/>
                </a:moveTo>
                <a:lnTo>
                  <a:pt x="3872505" y="0"/>
                </a:lnTo>
                <a:lnTo>
                  <a:pt x="3872505" y="2313822"/>
                </a:lnTo>
                <a:lnTo>
                  <a:pt x="0" y="2313822"/>
                </a:lnTo>
                <a:lnTo>
                  <a:pt x="0" y="0"/>
                </a:lnTo>
                <a:close/>
              </a:path>
            </a:pathLst>
          </a:custGeom>
          <a:blipFill>
            <a:blip r:embed="rId4"/>
            <a:stretch>
              <a:fillRect/>
            </a:stretch>
          </a:blipFill>
        </p:spPr>
        <p:txBody>
          <a:bodyPr/>
          <a:lstStyle/>
          <a:p>
            <a:endParaRPr lang="en-US"/>
          </a:p>
        </p:txBody>
      </p:sp>
      <p:sp>
        <p:nvSpPr>
          <p:cNvPr id="9" name="Freeform 9"/>
          <p:cNvSpPr/>
          <p:nvPr/>
        </p:nvSpPr>
        <p:spPr>
          <a:xfrm>
            <a:off x="14126204" y="-2237225"/>
            <a:ext cx="2594532" cy="3794562"/>
          </a:xfrm>
          <a:custGeom>
            <a:avLst/>
            <a:gdLst/>
            <a:ahLst/>
            <a:cxnLst/>
            <a:rect l="l" t="t" r="r" b="b"/>
            <a:pathLst>
              <a:path w="2594532" h="3794562">
                <a:moveTo>
                  <a:pt x="0" y="0"/>
                </a:moveTo>
                <a:lnTo>
                  <a:pt x="2594532" y="0"/>
                </a:lnTo>
                <a:lnTo>
                  <a:pt x="2594532" y="3794563"/>
                </a:lnTo>
                <a:lnTo>
                  <a:pt x="0" y="3794563"/>
                </a:lnTo>
                <a:lnTo>
                  <a:pt x="0" y="0"/>
                </a:lnTo>
                <a:close/>
              </a:path>
            </a:pathLst>
          </a:custGeom>
          <a:blipFill>
            <a:blip r:embed="rId5"/>
            <a:stretch>
              <a:fillRect/>
            </a:stretch>
          </a:blipFill>
        </p:spPr>
        <p:txBody>
          <a:bodyPr/>
          <a:lstStyle/>
          <a:p>
            <a:endParaRPr lang="en-US"/>
          </a:p>
        </p:txBody>
      </p:sp>
      <p:sp>
        <p:nvSpPr>
          <p:cNvPr id="12" name="Freeform 12"/>
          <p:cNvSpPr/>
          <p:nvPr/>
        </p:nvSpPr>
        <p:spPr>
          <a:xfrm rot="-3970797">
            <a:off x="9469858" y="9302536"/>
            <a:ext cx="1435904" cy="1648096"/>
          </a:xfrm>
          <a:custGeom>
            <a:avLst/>
            <a:gdLst/>
            <a:ahLst/>
            <a:cxnLst/>
            <a:rect l="l" t="t" r="r" b="b"/>
            <a:pathLst>
              <a:path w="1435904" h="1648096">
                <a:moveTo>
                  <a:pt x="0" y="0"/>
                </a:moveTo>
                <a:lnTo>
                  <a:pt x="1435904" y="0"/>
                </a:lnTo>
                <a:lnTo>
                  <a:pt x="1435904" y="1648095"/>
                </a:lnTo>
                <a:lnTo>
                  <a:pt x="0" y="1648095"/>
                </a:lnTo>
                <a:lnTo>
                  <a:pt x="0" y="0"/>
                </a:lnTo>
                <a:close/>
              </a:path>
            </a:pathLst>
          </a:custGeom>
          <a:blipFill>
            <a:blip r:embed="rId6"/>
            <a:stretch>
              <a:fillRect/>
            </a:stretch>
          </a:blipFill>
        </p:spPr>
        <p:txBody>
          <a:bodyPr/>
          <a:lstStyle/>
          <a:p>
            <a:endParaRPr lang="en-US"/>
          </a:p>
        </p:txBody>
      </p:sp>
      <p:pic>
        <p:nvPicPr>
          <p:cNvPr id="1041" name="Picture 17" descr="Picture">
            <a:extLst>
              <a:ext uri="{FF2B5EF4-FFF2-40B4-BE49-F238E27FC236}">
                <a16:creationId xmlns:a16="http://schemas.microsoft.com/office/drawing/2014/main" id="{D2384C48-EF27-E3CF-DD24-34AF6ED5FB5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33600" y="1943100"/>
            <a:ext cx="3406327" cy="3406327"/>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a:extLst>
              <a:ext uri="{FF2B5EF4-FFF2-40B4-BE49-F238E27FC236}">
                <a16:creationId xmlns:a16="http://schemas.microsoft.com/office/drawing/2014/main" id="{65C1B59E-EB97-FCB5-E5BB-F3A7AC21DB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5859" y="1943100"/>
            <a:ext cx="2995762" cy="3656366"/>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C923FCD-D36A-8E67-1269-5534F702E044}"/>
              </a:ext>
            </a:extLst>
          </p:cNvPr>
          <p:cNvSpPr txBox="1"/>
          <p:nvPr/>
        </p:nvSpPr>
        <p:spPr>
          <a:xfrm>
            <a:off x="2458701" y="5394254"/>
            <a:ext cx="2756124" cy="206210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3200" dirty="0">
                <a:solidFill>
                  <a:srgbClr val="4E341A"/>
                </a:solidFill>
              </a:rPr>
              <a:t>Ms. Hines</a:t>
            </a:r>
          </a:p>
          <a:p>
            <a:pPr algn="ctr"/>
            <a:r>
              <a:rPr lang="en-US" sz="3200" dirty="0">
                <a:solidFill>
                  <a:srgbClr val="4E341A"/>
                </a:solidFill>
              </a:rPr>
              <a:t>College Career Readiness Advisor</a:t>
            </a:r>
          </a:p>
        </p:txBody>
      </p:sp>
      <p:sp>
        <p:nvSpPr>
          <p:cNvPr id="13" name="TextBox 12">
            <a:extLst>
              <a:ext uri="{FF2B5EF4-FFF2-40B4-BE49-F238E27FC236}">
                <a16:creationId xmlns:a16="http://schemas.microsoft.com/office/drawing/2014/main" id="{66BC291C-D775-66CA-AF94-A10CEBA5159B}"/>
              </a:ext>
            </a:extLst>
          </p:cNvPr>
          <p:cNvSpPr txBox="1"/>
          <p:nvPr/>
        </p:nvSpPr>
        <p:spPr>
          <a:xfrm>
            <a:off x="8272253" y="5622781"/>
            <a:ext cx="3092833" cy="1277594"/>
          </a:xfrm>
          <a:prstGeom prst="rect">
            <a:avLst/>
          </a:prstGeom>
        </p:spPr>
        <p:txBody>
          <a:bodyPr wrap="square" lIns="0" tIns="0" rIns="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ts val="3444"/>
              </a:lnSpc>
            </a:pPr>
            <a:r>
              <a:rPr lang="en-US" sz="2450">
                <a:solidFill>
                  <a:srgbClr val="4E341A"/>
                </a:solidFill>
                <a:latin typeface="Roboto"/>
                <a:ea typeface="Roboto"/>
                <a:cs typeface="Roboto"/>
                <a:sym typeface="Roboto"/>
              </a:rPr>
              <a:t> Ms. LaValley</a:t>
            </a:r>
          </a:p>
          <a:p>
            <a:pPr algn="ctr">
              <a:lnSpc>
                <a:spcPts val="3444"/>
              </a:lnSpc>
              <a:spcBef>
                <a:spcPct val="0"/>
              </a:spcBef>
            </a:pPr>
            <a:r>
              <a:rPr lang="en-US" sz="2450">
                <a:solidFill>
                  <a:srgbClr val="4E341A"/>
                </a:solidFill>
                <a:latin typeface="Roboto"/>
                <a:ea typeface="Roboto"/>
                <a:cs typeface="Roboto"/>
                <a:sym typeface="Roboto"/>
              </a:rPr>
              <a:t>Campus Assessment Coordinator/Dean </a:t>
            </a:r>
            <a:endParaRPr lang="en-US" sz="2450">
              <a:solidFill>
                <a:srgbClr val="4E341A"/>
              </a:solidFill>
              <a:latin typeface="Roboto"/>
              <a:ea typeface="Roboto"/>
              <a:cs typeface="Robot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FDBC7"/>
        </a:solidFill>
        <a:effectLst/>
      </p:bgPr>
    </p:bg>
    <p:spTree>
      <p:nvGrpSpPr>
        <p:cNvPr id="1" name=""/>
        <p:cNvGrpSpPr/>
        <p:nvPr/>
      </p:nvGrpSpPr>
      <p:grpSpPr>
        <a:xfrm>
          <a:off x="0" y="0"/>
          <a:ext cx="0" cy="0"/>
          <a:chOff x="0" y="0"/>
          <a:chExt cx="0" cy="0"/>
        </a:xfrm>
      </p:grpSpPr>
      <p:grpSp>
        <p:nvGrpSpPr>
          <p:cNvPr id="8" name="Group 8"/>
          <p:cNvGrpSpPr/>
          <p:nvPr/>
        </p:nvGrpSpPr>
        <p:grpSpPr>
          <a:xfrm>
            <a:off x="757438" y="5231953"/>
            <a:ext cx="5681109" cy="586252"/>
            <a:chOff x="0" y="0"/>
            <a:chExt cx="2203244" cy="227360"/>
          </a:xfrm>
        </p:grpSpPr>
        <p:sp>
          <p:nvSpPr>
            <p:cNvPr id="9" name="Freeform 9"/>
            <p:cNvSpPr/>
            <p:nvPr/>
          </p:nvSpPr>
          <p:spPr>
            <a:xfrm>
              <a:off x="0" y="0"/>
              <a:ext cx="2203244" cy="227360"/>
            </a:xfrm>
            <a:custGeom>
              <a:avLst/>
              <a:gdLst/>
              <a:ahLst/>
              <a:cxnLst/>
              <a:rect l="l" t="t" r="r" b="b"/>
              <a:pathLst>
                <a:path w="2203244" h="227360">
                  <a:moveTo>
                    <a:pt x="69500" y="0"/>
                  </a:moveTo>
                  <a:lnTo>
                    <a:pt x="2133744" y="0"/>
                  </a:lnTo>
                  <a:cubicBezTo>
                    <a:pt x="2152176" y="0"/>
                    <a:pt x="2169854" y="7322"/>
                    <a:pt x="2182888" y="20356"/>
                  </a:cubicBezTo>
                  <a:cubicBezTo>
                    <a:pt x="2195922" y="33390"/>
                    <a:pt x="2203244" y="51068"/>
                    <a:pt x="2203244" y="69500"/>
                  </a:cubicBezTo>
                  <a:lnTo>
                    <a:pt x="2203244" y="157860"/>
                  </a:lnTo>
                  <a:cubicBezTo>
                    <a:pt x="2203244" y="196243"/>
                    <a:pt x="2172128" y="227360"/>
                    <a:pt x="2133744" y="227360"/>
                  </a:cubicBezTo>
                  <a:lnTo>
                    <a:pt x="69500" y="227360"/>
                  </a:lnTo>
                  <a:cubicBezTo>
                    <a:pt x="51068" y="227360"/>
                    <a:pt x="33390" y="220037"/>
                    <a:pt x="20356" y="207004"/>
                  </a:cubicBezTo>
                  <a:cubicBezTo>
                    <a:pt x="7322" y="193970"/>
                    <a:pt x="0" y="176292"/>
                    <a:pt x="0" y="157860"/>
                  </a:cubicBezTo>
                  <a:lnTo>
                    <a:pt x="0" y="69500"/>
                  </a:lnTo>
                  <a:cubicBezTo>
                    <a:pt x="0" y="51068"/>
                    <a:pt x="7322" y="33390"/>
                    <a:pt x="20356" y="20356"/>
                  </a:cubicBezTo>
                  <a:cubicBezTo>
                    <a:pt x="33390" y="7322"/>
                    <a:pt x="51068" y="0"/>
                    <a:pt x="69500" y="0"/>
                  </a:cubicBezTo>
                  <a:close/>
                </a:path>
              </a:pathLst>
            </a:custGeom>
            <a:solidFill>
              <a:srgbClr val="C8926B"/>
            </a:solidFill>
          </p:spPr>
          <p:txBody>
            <a:bodyPr/>
            <a:lstStyle/>
            <a:p>
              <a:endParaRPr lang="en-US"/>
            </a:p>
          </p:txBody>
        </p:sp>
        <p:sp>
          <p:nvSpPr>
            <p:cNvPr id="10" name="TextBox 10"/>
            <p:cNvSpPr txBox="1"/>
            <p:nvPr/>
          </p:nvSpPr>
          <p:spPr>
            <a:xfrm>
              <a:off x="0" y="-28575"/>
              <a:ext cx="2203244" cy="255935"/>
            </a:xfrm>
            <a:prstGeom prst="rect">
              <a:avLst/>
            </a:prstGeom>
          </p:spPr>
          <p:txBody>
            <a:bodyPr lIns="50800" tIns="50800" rIns="50800" bIns="50800" rtlCol="0" anchor="ctr"/>
            <a:lstStyle/>
            <a:p>
              <a:pPr algn="l">
                <a:lnSpc>
                  <a:spcPts val="2659"/>
                </a:lnSpc>
                <a:spcBef>
                  <a:spcPct val="0"/>
                </a:spcBef>
              </a:pPr>
              <a:endParaRPr/>
            </a:p>
          </p:txBody>
        </p:sp>
      </p:grpSp>
      <p:grpSp>
        <p:nvGrpSpPr>
          <p:cNvPr id="11" name="Group 11"/>
          <p:cNvGrpSpPr/>
          <p:nvPr/>
        </p:nvGrpSpPr>
        <p:grpSpPr>
          <a:xfrm>
            <a:off x="8258122" y="5247872"/>
            <a:ext cx="5681109" cy="586252"/>
            <a:chOff x="0" y="0"/>
            <a:chExt cx="2203244" cy="227360"/>
          </a:xfrm>
        </p:grpSpPr>
        <p:sp>
          <p:nvSpPr>
            <p:cNvPr id="12" name="Freeform 12"/>
            <p:cNvSpPr/>
            <p:nvPr/>
          </p:nvSpPr>
          <p:spPr>
            <a:xfrm>
              <a:off x="0" y="0"/>
              <a:ext cx="2203244" cy="227360"/>
            </a:xfrm>
            <a:custGeom>
              <a:avLst/>
              <a:gdLst/>
              <a:ahLst/>
              <a:cxnLst/>
              <a:rect l="l" t="t" r="r" b="b"/>
              <a:pathLst>
                <a:path w="2203244" h="227360">
                  <a:moveTo>
                    <a:pt x="69500" y="0"/>
                  </a:moveTo>
                  <a:lnTo>
                    <a:pt x="2133744" y="0"/>
                  </a:lnTo>
                  <a:cubicBezTo>
                    <a:pt x="2152176" y="0"/>
                    <a:pt x="2169854" y="7322"/>
                    <a:pt x="2182888" y="20356"/>
                  </a:cubicBezTo>
                  <a:cubicBezTo>
                    <a:pt x="2195922" y="33390"/>
                    <a:pt x="2203244" y="51068"/>
                    <a:pt x="2203244" y="69500"/>
                  </a:cubicBezTo>
                  <a:lnTo>
                    <a:pt x="2203244" y="157860"/>
                  </a:lnTo>
                  <a:cubicBezTo>
                    <a:pt x="2203244" y="196243"/>
                    <a:pt x="2172128" y="227360"/>
                    <a:pt x="2133744" y="227360"/>
                  </a:cubicBezTo>
                  <a:lnTo>
                    <a:pt x="69500" y="227360"/>
                  </a:lnTo>
                  <a:cubicBezTo>
                    <a:pt x="51068" y="227360"/>
                    <a:pt x="33390" y="220037"/>
                    <a:pt x="20356" y="207004"/>
                  </a:cubicBezTo>
                  <a:cubicBezTo>
                    <a:pt x="7322" y="193970"/>
                    <a:pt x="0" y="176292"/>
                    <a:pt x="0" y="157860"/>
                  </a:cubicBezTo>
                  <a:lnTo>
                    <a:pt x="0" y="69500"/>
                  </a:lnTo>
                  <a:cubicBezTo>
                    <a:pt x="0" y="51068"/>
                    <a:pt x="7322" y="33390"/>
                    <a:pt x="20356" y="20356"/>
                  </a:cubicBezTo>
                  <a:cubicBezTo>
                    <a:pt x="33390" y="7322"/>
                    <a:pt x="51068" y="0"/>
                    <a:pt x="69500" y="0"/>
                  </a:cubicBezTo>
                  <a:close/>
                </a:path>
              </a:pathLst>
            </a:custGeom>
            <a:solidFill>
              <a:srgbClr val="C8926B"/>
            </a:solidFill>
          </p:spPr>
          <p:txBody>
            <a:bodyPr/>
            <a:lstStyle/>
            <a:p>
              <a:endParaRPr lang="en-US"/>
            </a:p>
          </p:txBody>
        </p:sp>
        <p:sp>
          <p:nvSpPr>
            <p:cNvPr id="13" name="TextBox 13"/>
            <p:cNvSpPr txBox="1"/>
            <p:nvPr/>
          </p:nvSpPr>
          <p:spPr>
            <a:xfrm>
              <a:off x="0" y="-28575"/>
              <a:ext cx="2203244" cy="255935"/>
            </a:xfrm>
            <a:prstGeom prst="rect">
              <a:avLst/>
            </a:prstGeom>
          </p:spPr>
          <p:txBody>
            <a:bodyPr lIns="50800" tIns="50800" rIns="50800" bIns="50800" rtlCol="0" anchor="ctr"/>
            <a:lstStyle/>
            <a:p>
              <a:pPr algn="l">
                <a:lnSpc>
                  <a:spcPts val="2659"/>
                </a:lnSpc>
                <a:spcBef>
                  <a:spcPct val="0"/>
                </a:spcBef>
              </a:pPr>
              <a:endParaRPr/>
            </a:p>
          </p:txBody>
        </p:sp>
      </p:grpSp>
      <p:sp>
        <p:nvSpPr>
          <p:cNvPr id="14" name="Freeform 14"/>
          <p:cNvSpPr/>
          <p:nvPr/>
        </p:nvSpPr>
        <p:spPr>
          <a:xfrm rot="-1819312">
            <a:off x="16481018" y="2794026"/>
            <a:ext cx="2795524" cy="3328005"/>
          </a:xfrm>
          <a:custGeom>
            <a:avLst/>
            <a:gdLst/>
            <a:ahLst/>
            <a:cxnLst/>
            <a:rect l="l" t="t" r="r" b="b"/>
            <a:pathLst>
              <a:path w="2795524" h="3328005">
                <a:moveTo>
                  <a:pt x="0" y="0"/>
                </a:moveTo>
                <a:lnTo>
                  <a:pt x="2795524" y="0"/>
                </a:lnTo>
                <a:lnTo>
                  <a:pt x="2795524" y="3328005"/>
                </a:lnTo>
                <a:lnTo>
                  <a:pt x="0" y="3328005"/>
                </a:lnTo>
                <a:lnTo>
                  <a:pt x="0" y="0"/>
                </a:lnTo>
                <a:close/>
              </a:path>
            </a:pathLst>
          </a:custGeom>
          <a:blipFill>
            <a:blip r:embed="rId2"/>
            <a:stretch>
              <a:fillRect/>
            </a:stretch>
          </a:blipFill>
        </p:spPr>
        <p:txBody>
          <a:bodyPr/>
          <a:lstStyle/>
          <a:p>
            <a:endParaRPr lang="en-US"/>
          </a:p>
        </p:txBody>
      </p:sp>
      <p:sp>
        <p:nvSpPr>
          <p:cNvPr id="15" name="Freeform 15"/>
          <p:cNvSpPr/>
          <p:nvPr/>
        </p:nvSpPr>
        <p:spPr>
          <a:xfrm rot="463956">
            <a:off x="14616571" y="7142995"/>
            <a:ext cx="4162098" cy="2788606"/>
          </a:xfrm>
          <a:custGeom>
            <a:avLst/>
            <a:gdLst/>
            <a:ahLst/>
            <a:cxnLst/>
            <a:rect l="l" t="t" r="r" b="b"/>
            <a:pathLst>
              <a:path w="4162098" h="2788606">
                <a:moveTo>
                  <a:pt x="0" y="0"/>
                </a:moveTo>
                <a:lnTo>
                  <a:pt x="4162098" y="0"/>
                </a:lnTo>
                <a:lnTo>
                  <a:pt x="4162098" y="2788606"/>
                </a:lnTo>
                <a:lnTo>
                  <a:pt x="0" y="2788606"/>
                </a:lnTo>
                <a:lnTo>
                  <a:pt x="0" y="0"/>
                </a:lnTo>
                <a:close/>
              </a:path>
            </a:pathLst>
          </a:custGeom>
          <a:blipFill>
            <a:blip r:embed="rId3"/>
            <a:stretch>
              <a:fillRect/>
            </a:stretch>
          </a:blipFill>
        </p:spPr>
        <p:txBody>
          <a:bodyPr/>
          <a:lstStyle/>
          <a:p>
            <a:endParaRPr lang="en-US"/>
          </a:p>
        </p:txBody>
      </p:sp>
      <p:sp>
        <p:nvSpPr>
          <p:cNvPr id="16" name="TextBox 16"/>
          <p:cNvSpPr txBox="1"/>
          <p:nvPr/>
        </p:nvSpPr>
        <p:spPr>
          <a:xfrm>
            <a:off x="1028700" y="1028700"/>
            <a:ext cx="14537265" cy="1069011"/>
          </a:xfrm>
          <a:prstGeom prst="rect">
            <a:avLst/>
          </a:prstGeom>
        </p:spPr>
        <p:txBody>
          <a:bodyPr lIns="0" tIns="0" rIns="0" bIns="0" rtlCol="0" anchor="t">
            <a:spAutoFit/>
          </a:bodyPr>
          <a:lstStyle/>
          <a:p>
            <a:pPr algn="l">
              <a:lnSpc>
                <a:spcPts val="8399"/>
              </a:lnSpc>
            </a:pPr>
            <a:r>
              <a:rPr lang="en-US" sz="6999" dirty="0">
                <a:solidFill>
                  <a:srgbClr val="3B191D"/>
                </a:solidFill>
                <a:latin typeface="Loubag"/>
                <a:ea typeface="Loubag"/>
                <a:cs typeface="Loubag"/>
                <a:sym typeface="Loubag"/>
              </a:rPr>
              <a:t>What we do…</a:t>
            </a:r>
          </a:p>
        </p:txBody>
      </p:sp>
      <p:sp>
        <p:nvSpPr>
          <p:cNvPr id="18" name="TextBox 18"/>
          <p:cNvSpPr txBox="1"/>
          <p:nvPr/>
        </p:nvSpPr>
        <p:spPr>
          <a:xfrm>
            <a:off x="762000" y="2097711"/>
            <a:ext cx="14537265" cy="2893100"/>
          </a:xfrm>
          <a:prstGeom prst="rect">
            <a:avLst/>
          </a:prstGeom>
        </p:spPr>
        <p:txBody>
          <a:bodyPr wrap="square" lIns="0" tIns="0" rIns="0" bIns="0" rtlCol="0" anchor="t">
            <a:spAutoFit/>
          </a:bodyPr>
          <a:lstStyle/>
          <a:p>
            <a:pPr>
              <a:lnSpc>
                <a:spcPct val="150000"/>
              </a:lnSpc>
            </a:pPr>
            <a:r>
              <a:rPr lang="en-US" sz="3200" dirty="0"/>
              <a:t>High school counselors serve as advocates, educators, and guides for students. They help students succeed academically, socially, and emotionally while preparing them for postsecondary education and careers. Counselors also collaborate with teachers, administrators, and families to create a supportive school environment.</a:t>
            </a:r>
            <a:endParaRPr lang="en-US" sz="2800" dirty="0">
              <a:solidFill>
                <a:srgbClr val="3B191D"/>
              </a:solidFill>
              <a:latin typeface="Boriboon"/>
              <a:ea typeface="Boriboon"/>
              <a:cs typeface="Boriboon"/>
              <a:sym typeface="Boriboon"/>
            </a:endParaRPr>
          </a:p>
        </p:txBody>
      </p:sp>
      <p:sp>
        <p:nvSpPr>
          <p:cNvPr id="21" name="TextBox 21"/>
          <p:cNvSpPr txBox="1">
            <a:spLocks noGrp="1" noRot="1" noMove="1" noResize="1" noEditPoints="1" noAdjustHandles="1" noChangeArrowheads="1" noChangeShapeType="1"/>
          </p:cNvSpPr>
          <p:nvPr/>
        </p:nvSpPr>
        <p:spPr>
          <a:xfrm>
            <a:off x="1007821" y="5300658"/>
            <a:ext cx="4788552" cy="448841"/>
          </a:xfrm>
          <a:prstGeom prst="rect">
            <a:avLst/>
          </a:prstGeom>
        </p:spPr>
        <p:txBody>
          <a:bodyPr lIns="0" tIns="0" rIns="0" bIns="0" rtlCol="0" anchor="t">
            <a:spAutoFit/>
          </a:bodyPr>
          <a:lstStyle/>
          <a:p>
            <a:pPr>
              <a:lnSpc>
                <a:spcPts val="3499"/>
              </a:lnSpc>
            </a:pPr>
            <a:r>
              <a:rPr lang="en-US" sz="2800" dirty="0"/>
              <a:t>1. Academic Development</a:t>
            </a:r>
            <a:endParaRPr lang="en-US" sz="2499" dirty="0">
              <a:solidFill>
                <a:srgbClr val="3B191D"/>
              </a:solidFill>
              <a:latin typeface="Boriboon"/>
              <a:ea typeface="Boriboon"/>
              <a:cs typeface="Boriboon"/>
              <a:sym typeface="Boriboon"/>
            </a:endParaRPr>
          </a:p>
        </p:txBody>
      </p:sp>
      <p:sp>
        <p:nvSpPr>
          <p:cNvPr id="22" name="TextBox 22"/>
          <p:cNvSpPr txBox="1"/>
          <p:nvPr/>
        </p:nvSpPr>
        <p:spPr>
          <a:xfrm>
            <a:off x="763926" y="6023485"/>
            <a:ext cx="6324600" cy="3180358"/>
          </a:xfrm>
          <a:prstGeom prst="rect">
            <a:avLst/>
          </a:prstGeom>
        </p:spPr>
        <p:txBody>
          <a:bodyPr wrap="square" lIns="0" tIns="0" rIns="0" bIns="0" rtlCol="0" anchor="t">
            <a:spAutoFit/>
          </a:bodyPr>
          <a:lstStyle/>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Guide students in course selection to meet graduation requirements.</a:t>
            </a:r>
          </a:p>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Monitor academic progress and intervene when students are struggling.</a:t>
            </a:r>
          </a:p>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Coordinate level changes, schedule adjustments, and academic support.</a:t>
            </a:r>
          </a:p>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Teach students organizational, study, and time-management skills.</a:t>
            </a:r>
          </a:p>
        </p:txBody>
      </p:sp>
      <p:sp>
        <p:nvSpPr>
          <p:cNvPr id="23" name="TextBox 23"/>
          <p:cNvSpPr txBox="1"/>
          <p:nvPr/>
        </p:nvSpPr>
        <p:spPr>
          <a:xfrm>
            <a:off x="8518756" y="5314114"/>
            <a:ext cx="4788552" cy="448841"/>
          </a:xfrm>
          <a:prstGeom prst="rect">
            <a:avLst/>
          </a:prstGeom>
        </p:spPr>
        <p:txBody>
          <a:bodyPr lIns="0" tIns="0" rIns="0" bIns="0" rtlCol="0" anchor="t">
            <a:spAutoFit/>
          </a:bodyPr>
          <a:lstStyle/>
          <a:p>
            <a:pPr>
              <a:lnSpc>
                <a:spcPts val="3499"/>
              </a:lnSpc>
            </a:pPr>
            <a:r>
              <a:rPr lang="en-US" sz="2800" dirty="0"/>
              <a:t>2. Social-Emotional Support</a:t>
            </a:r>
            <a:endParaRPr lang="en-US" sz="2499" dirty="0">
              <a:solidFill>
                <a:srgbClr val="3B191D"/>
              </a:solidFill>
              <a:latin typeface="Boriboon"/>
              <a:ea typeface="Boriboon"/>
              <a:cs typeface="Boriboon"/>
              <a:sym typeface="Boriboon"/>
            </a:endParaRPr>
          </a:p>
        </p:txBody>
      </p:sp>
      <p:sp>
        <p:nvSpPr>
          <p:cNvPr id="24" name="TextBox 24"/>
          <p:cNvSpPr txBox="1"/>
          <p:nvPr/>
        </p:nvSpPr>
        <p:spPr>
          <a:xfrm>
            <a:off x="8341594" y="6018040"/>
            <a:ext cx="6324600" cy="3180358"/>
          </a:xfrm>
          <a:prstGeom prst="rect">
            <a:avLst/>
          </a:prstGeom>
        </p:spPr>
        <p:txBody>
          <a:bodyPr wrap="square" lIns="0" tIns="0" rIns="0" bIns="0" rtlCol="0" anchor="t">
            <a:spAutoFit/>
          </a:bodyPr>
          <a:lstStyle/>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Provide short-term, solution-focused counseling for personal, social, or emotional concerns.</a:t>
            </a:r>
          </a:p>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Support students in crisis situations (grief, conflict, mental health challenges).</a:t>
            </a:r>
          </a:p>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Refer students and families to outside resources for long-term counseling or specialized support.</a:t>
            </a:r>
          </a:p>
          <a:p>
            <a:pPr marL="342900" indent="-342900" algn="l">
              <a:lnSpc>
                <a:spcPts val="3079"/>
              </a:lnSpc>
              <a:buFont typeface="Arial" panose="020B0604020202020204" pitchFamily="34" charset="0"/>
              <a:buChar char="•"/>
            </a:pPr>
            <a:r>
              <a:rPr lang="en-US" sz="2199" dirty="0">
                <a:solidFill>
                  <a:srgbClr val="3B191D"/>
                </a:solidFill>
                <a:latin typeface="Boriboon"/>
                <a:ea typeface="Boriboon"/>
                <a:cs typeface="Boriboon"/>
                <a:sym typeface="Boriboon"/>
              </a:rPr>
              <a:t>Teach coping strategies, conflict resolution, and resilience skills.</a:t>
            </a:r>
          </a:p>
        </p:txBody>
      </p:sp>
      <p:sp>
        <p:nvSpPr>
          <p:cNvPr id="25" name="Freeform 25"/>
          <p:cNvSpPr/>
          <p:nvPr/>
        </p:nvSpPr>
        <p:spPr>
          <a:xfrm rot="-5066940" flipH="1">
            <a:off x="16909313" y="1145112"/>
            <a:ext cx="892396" cy="1024271"/>
          </a:xfrm>
          <a:custGeom>
            <a:avLst/>
            <a:gdLst/>
            <a:ahLst/>
            <a:cxnLst/>
            <a:rect l="l" t="t" r="r" b="b"/>
            <a:pathLst>
              <a:path w="892396" h="1024271">
                <a:moveTo>
                  <a:pt x="892396" y="0"/>
                </a:moveTo>
                <a:lnTo>
                  <a:pt x="0" y="0"/>
                </a:lnTo>
                <a:lnTo>
                  <a:pt x="0" y="1024271"/>
                </a:lnTo>
                <a:lnTo>
                  <a:pt x="892396" y="1024271"/>
                </a:lnTo>
                <a:lnTo>
                  <a:pt x="892396" y="0"/>
                </a:lnTo>
                <a:close/>
              </a:path>
            </a:pathLst>
          </a:custGeom>
          <a:blipFill>
            <a:blip r:embed="rId4"/>
            <a:stretch>
              <a:fillRect/>
            </a:stretch>
          </a:blipFill>
        </p:spPr>
        <p:txBody>
          <a:bodyPr/>
          <a:lstStyle/>
          <a:p>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FDBC7"/>
        </a:solidFill>
        <a:effectLst/>
      </p:bgPr>
    </p:bg>
    <p:spTree>
      <p:nvGrpSpPr>
        <p:cNvPr id="1" name=""/>
        <p:cNvGrpSpPr/>
        <p:nvPr/>
      </p:nvGrpSpPr>
      <p:grpSpPr>
        <a:xfrm>
          <a:off x="0" y="0"/>
          <a:ext cx="0" cy="0"/>
          <a:chOff x="0" y="0"/>
          <a:chExt cx="0" cy="0"/>
        </a:xfrm>
      </p:grpSpPr>
      <p:sp>
        <p:nvSpPr>
          <p:cNvPr id="2" name="Freeform 2"/>
          <p:cNvSpPr/>
          <p:nvPr/>
        </p:nvSpPr>
        <p:spPr>
          <a:xfrm rot="-1290456">
            <a:off x="15292026" y="2368807"/>
            <a:ext cx="4326644" cy="3812855"/>
          </a:xfrm>
          <a:custGeom>
            <a:avLst/>
            <a:gdLst/>
            <a:ahLst/>
            <a:cxnLst/>
            <a:rect l="l" t="t" r="r" b="b"/>
            <a:pathLst>
              <a:path w="4326644" h="3812855">
                <a:moveTo>
                  <a:pt x="0" y="0"/>
                </a:moveTo>
                <a:lnTo>
                  <a:pt x="4326645" y="0"/>
                </a:lnTo>
                <a:lnTo>
                  <a:pt x="4326645" y="3812855"/>
                </a:lnTo>
                <a:lnTo>
                  <a:pt x="0" y="3812855"/>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676306" y="266700"/>
            <a:ext cx="10057849" cy="2146229"/>
          </a:xfrm>
          <a:prstGeom prst="rect">
            <a:avLst/>
          </a:prstGeom>
        </p:spPr>
        <p:txBody>
          <a:bodyPr lIns="0" tIns="0" rIns="0" bIns="0" rtlCol="0" anchor="t">
            <a:spAutoFit/>
          </a:bodyPr>
          <a:lstStyle/>
          <a:p>
            <a:pPr algn="l">
              <a:lnSpc>
                <a:spcPts val="8399"/>
              </a:lnSpc>
            </a:pPr>
            <a:r>
              <a:rPr lang="en-US" sz="6999" dirty="0">
                <a:solidFill>
                  <a:srgbClr val="3B191D"/>
                </a:solidFill>
                <a:latin typeface="Loubag"/>
                <a:ea typeface="Loubag"/>
                <a:cs typeface="Loubag"/>
                <a:sym typeface="Loubag"/>
              </a:rPr>
              <a:t>What we do continued…</a:t>
            </a:r>
          </a:p>
        </p:txBody>
      </p:sp>
      <p:sp>
        <p:nvSpPr>
          <p:cNvPr id="4" name="TextBox 4"/>
          <p:cNvSpPr txBox="1"/>
          <p:nvPr/>
        </p:nvSpPr>
        <p:spPr>
          <a:xfrm>
            <a:off x="612583" y="3695700"/>
            <a:ext cx="5986693" cy="3590727"/>
          </a:xfrm>
          <a:prstGeom prst="rect">
            <a:avLst/>
          </a:prstGeom>
        </p:spPr>
        <p:txBody>
          <a:bodyPr wrap="square" lIns="0" tIns="0" rIns="0" bIns="0" rtlCol="0" anchor="t">
            <a:spAutoFit/>
          </a:bodyPr>
          <a:lstStyle/>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Promote inclusivity, equity, and a positive school climate.</a:t>
            </a:r>
          </a:p>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Address bullying, harassment, or behavior issues through mediation and restorative practices.</a:t>
            </a:r>
          </a:p>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Build relationships through visibility</a:t>
            </a:r>
          </a:p>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Foster social skills and self-advocacy in students</a:t>
            </a:r>
          </a:p>
        </p:txBody>
      </p:sp>
      <p:sp>
        <p:nvSpPr>
          <p:cNvPr id="5" name="TextBox 5"/>
          <p:cNvSpPr txBox="1"/>
          <p:nvPr/>
        </p:nvSpPr>
        <p:spPr>
          <a:xfrm>
            <a:off x="8390230" y="3539443"/>
            <a:ext cx="6087770" cy="4937249"/>
          </a:xfrm>
          <a:prstGeom prst="rect">
            <a:avLst/>
          </a:prstGeom>
        </p:spPr>
        <p:txBody>
          <a:bodyPr wrap="square" lIns="0" tIns="0" rIns="0" bIns="0" rtlCol="0" anchor="t">
            <a:spAutoFit/>
          </a:bodyPr>
          <a:lstStyle/>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Maintain student records and documentation (transcripts, credits, testing).</a:t>
            </a:r>
          </a:p>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Track graduation rates, testing results, and CCMR indicators.</a:t>
            </a:r>
          </a:p>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Partner with teachers to support students’ academic and behavioral needs.</a:t>
            </a:r>
          </a:p>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Communicate with parents/guardians regarding progress, concerns, and resources.</a:t>
            </a:r>
          </a:p>
          <a:p>
            <a:pPr marL="539749" lvl="1" indent="-269875" algn="l">
              <a:lnSpc>
                <a:spcPts val="3499"/>
              </a:lnSpc>
              <a:buFont typeface="Arial"/>
              <a:buChar char="•"/>
            </a:pPr>
            <a:r>
              <a:rPr lang="en-US" sz="2499" dirty="0">
                <a:solidFill>
                  <a:srgbClr val="3B191D"/>
                </a:solidFill>
                <a:latin typeface="Boriboon"/>
                <a:ea typeface="Boriboon"/>
                <a:cs typeface="Boriboon"/>
                <a:sym typeface="Boriboon"/>
              </a:rPr>
              <a:t>Collaborate with administrators on student services, discipline alternatives, and policy.</a:t>
            </a:r>
          </a:p>
          <a:p>
            <a:pPr marL="539749" lvl="1" indent="-269875" algn="l">
              <a:lnSpc>
                <a:spcPts val="3499"/>
              </a:lnSpc>
              <a:buFont typeface="Arial"/>
              <a:buChar char="•"/>
            </a:pPr>
            <a:endParaRPr lang="en-US" sz="2499" dirty="0">
              <a:solidFill>
                <a:srgbClr val="3B191D"/>
              </a:solidFill>
              <a:latin typeface="Boriboon"/>
              <a:ea typeface="Boriboon"/>
              <a:cs typeface="Boriboon"/>
              <a:sym typeface="Boriboon"/>
            </a:endParaRPr>
          </a:p>
        </p:txBody>
      </p:sp>
      <p:sp>
        <p:nvSpPr>
          <p:cNvPr id="7" name="Freeform 7"/>
          <p:cNvSpPr/>
          <p:nvPr/>
        </p:nvSpPr>
        <p:spPr>
          <a:xfrm rot="-4043926">
            <a:off x="15807911" y="-134066"/>
            <a:ext cx="1666524" cy="1912796"/>
          </a:xfrm>
          <a:custGeom>
            <a:avLst/>
            <a:gdLst/>
            <a:ahLst/>
            <a:cxnLst/>
            <a:rect l="l" t="t" r="r" b="b"/>
            <a:pathLst>
              <a:path w="1666524" h="1912796">
                <a:moveTo>
                  <a:pt x="0" y="0"/>
                </a:moveTo>
                <a:lnTo>
                  <a:pt x="1666523" y="0"/>
                </a:lnTo>
                <a:lnTo>
                  <a:pt x="1666523" y="1912796"/>
                </a:lnTo>
                <a:lnTo>
                  <a:pt x="0" y="1912796"/>
                </a:lnTo>
                <a:lnTo>
                  <a:pt x="0" y="0"/>
                </a:lnTo>
                <a:close/>
              </a:path>
            </a:pathLst>
          </a:custGeom>
          <a:blipFill>
            <a:blip r:embed="rId3"/>
            <a:stretch>
              <a:fillRect/>
            </a:stretch>
          </a:blipFill>
        </p:spPr>
        <p:txBody>
          <a:bodyPr/>
          <a:lstStyle/>
          <a:p>
            <a:endParaRPr lang="en-US"/>
          </a:p>
        </p:txBody>
      </p:sp>
      <p:sp>
        <p:nvSpPr>
          <p:cNvPr id="8" name="Freeform 8"/>
          <p:cNvSpPr/>
          <p:nvPr/>
        </p:nvSpPr>
        <p:spPr>
          <a:xfrm rot="594549" flipH="1">
            <a:off x="14283235" y="6907566"/>
            <a:ext cx="3698676" cy="3878035"/>
          </a:xfrm>
          <a:custGeom>
            <a:avLst/>
            <a:gdLst/>
            <a:ahLst/>
            <a:cxnLst/>
            <a:rect l="l" t="t" r="r" b="b"/>
            <a:pathLst>
              <a:path w="3698676" h="3878035">
                <a:moveTo>
                  <a:pt x="3698675" y="0"/>
                </a:moveTo>
                <a:lnTo>
                  <a:pt x="0" y="0"/>
                </a:lnTo>
                <a:lnTo>
                  <a:pt x="0" y="3878034"/>
                </a:lnTo>
                <a:lnTo>
                  <a:pt x="3698675" y="3878034"/>
                </a:lnTo>
                <a:lnTo>
                  <a:pt x="3698675" y="0"/>
                </a:lnTo>
                <a:close/>
              </a:path>
            </a:pathLst>
          </a:custGeom>
          <a:blipFill>
            <a:blip r:embed="rId4"/>
            <a:stretch>
              <a:fillRect/>
            </a:stretch>
          </a:blipFill>
        </p:spPr>
        <p:txBody>
          <a:bodyPr/>
          <a:lstStyle/>
          <a:p>
            <a:endParaRPr lang="en-US"/>
          </a:p>
        </p:txBody>
      </p:sp>
      <p:grpSp>
        <p:nvGrpSpPr>
          <p:cNvPr id="9" name="Group 8">
            <a:extLst>
              <a:ext uri="{FF2B5EF4-FFF2-40B4-BE49-F238E27FC236}">
                <a16:creationId xmlns:a16="http://schemas.microsoft.com/office/drawing/2014/main" id="{574F593D-0E65-2F8F-103C-13B40D6F2401}"/>
              </a:ext>
            </a:extLst>
          </p:cNvPr>
          <p:cNvGrpSpPr>
            <a:grpSpLocks noGrp="1" noUngrp="1" noRot="1" noMove="1" noResize="1"/>
          </p:cNvGrpSpPr>
          <p:nvPr/>
        </p:nvGrpSpPr>
        <p:grpSpPr>
          <a:xfrm>
            <a:off x="676306" y="2863694"/>
            <a:ext cx="6048288" cy="1704666"/>
            <a:chOff x="-142399" y="-433743"/>
            <a:chExt cx="2345643" cy="661103"/>
          </a:xfrm>
        </p:grpSpPr>
        <p:sp>
          <p:nvSpPr>
            <p:cNvPr id="10" name="Freeform 9">
              <a:extLst>
                <a:ext uri="{FF2B5EF4-FFF2-40B4-BE49-F238E27FC236}">
                  <a16:creationId xmlns:a16="http://schemas.microsoft.com/office/drawing/2014/main" id="{2E326746-9F69-1975-DDFF-2A8D40590FB5}"/>
                </a:ext>
              </a:extLst>
            </p:cNvPr>
            <p:cNvSpPr>
              <a:spLocks/>
            </p:cNvSpPr>
            <p:nvPr/>
          </p:nvSpPr>
          <p:spPr>
            <a:xfrm>
              <a:off x="-142399" y="-433743"/>
              <a:ext cx="2203244" cy="227360"/>
            </a:xfrm>
            <a:custGeom>
              <a:avLst/>
              <a:gdLst/>
              <a:ahLst/>
              <a:cxnLst/>
              <a:rect l="l" t="t" r="r" b="b"/>
              <a:pathLst>
                <a:path w="2203244" h="227360">
                  <a:moveTo>
                    <a:pt x="69500" y="0"/>
                  </a:moveTo>
                  <a:lnTo>
                    <a:pt x="2133744" y="0"/>
                  </a:lnTo>
                  <a:cubicBezTo>
                    <a:pt x="2152176" y="0"/>
                    <a:pt x="2169854" y="7322"/>
                    <a:pt x="2182888" y="20356"/>
                  </a:cubicBezTo>
                  <a:cubicBezTo>
                    <a:pt x="2195922" y="33390"/>
                    <a:pt x="2203244" y="51068"/>
                    <a:pt x="2203244" y="69500"/>
                  </a:cubicBezTo>
                  <a:lnTo>
                    <a:pt x="2203244" y="157860"/>
                  </a:lnTo>
                  <a:cubicBezTo>
                    <a:pt x="2203244" y="196243"/>
                    <a:pt x="2172128" y="227360"/>
                    <a:pt x="2133744" y="227360"/>
                  </a:cubicBezTo>
                  <a:lnTo>
                    <a:pt x="69500" y="227360"/>
                  </a:lnTo>
                  <a:cubicBezTo>
                    <a:pt x="51068" y="227360"/>
                    <a:pt x="33390" y="220037"/>
                    <a:pt x="20356" y="207004"/>
                  </a:cubicBezTo>
                  <a:cubicBezTo>
                    <a:pt x="7322" y="193970"/>
                    <a:pt x="0" y="176292"/>
                    <a:pt x="0" y="157860"/>
                  </a:cubicBezTo>
                  <a:lnTo>
                    <a:pt x="0" y="69500"/>
                  </a:lnTo>
                  <a:cubicBezTo>
                    <a:pt x="0" y="51068"/>
                    <a:pt x="7322" y="33390"/>
                    <a:pt x="20356" y="20356"/>
                  </a:cubicBezTo>
                  <a:cubicBezTo>
                    <a:pt x="33390" y="7322"/>
                    <a:pt x="51068" y="0"/>
                    <a:pt x="69500" y="0"/>
                  </a:cubicBezTo>
                  <a:close/>
                </a:path>
              </a:pathLst>
            </a:custGeom>
            <a:solidFill>
              <a:srgbClr val="C8926B"/>
            </a:solidFill>
          </p:spPr>
          <p:txBody>
            <a:bodyPr/>
            <a:lstStyle/>
            <a:p>
              <a:endParaRPr lang="en-US" dirty="0"/>
            </a:p>
          </p:txBody>
        </p:sp>
        <p:sp>
          <p:nvSpPr>
            <p:cNvPr id="11" name="TextBox 10">
              <a:extLst>
                <a:ext uri="{FF2B5EF4-FFF2-40B4-BE49-F238E27FC236}">
                  <a16:creationId xmlns:a16="http://schemas.microsoft.com/office/drawing/2014/main" id="{CF65C555-C041-A301-0C9C-07784DFFC423}"/>
                </a:ext>
              </a:extLst>
            </p:cNvPr>
            <p:cNvSpPr txBox="1">
              <a:spLocks noGrp="1" noRot="1" noMove="1" noResize="1" noEditPoints="1" noAdjustHandles="1" noChangeArrowheads="1" noChangeShapeType="1"/>
            </p:cNvSpPr>
            <p:nvPr/>
          </p:nvSpPr>
          <p:spPr>
            <a:xfrm>
              <a:off x="0" y="-28575"/>
              <a:ext cx="2203244" cy="255935"/>
            </a:xfrm>
            <a:prstGeom prst="rect">
              <a:avLst/>
            </a:prstGeom>
          </p:spPr>
          <p:txBody>
            <a:bodyPr lIns="50800" tIns="50800" rIns="50800" bIns="50800" rtlCol="0" anchor="ctr"/>
            <a:lstStyle/>
            <a:p>
              <a:pPr algn="l">
                <a:lnSpc>
                  <a:spcPts val="2659"/>
                </a:lnSpc>
                <a:spcBef>
                  <a:spcPct val="0"/>
                </a:spcBef>
              </a:pPr>
              <a:endParaRPr/>
            </a:p>
          </p:txBody>
        </p:sp>
      </p:grpSp>
      <p:sp>
        <p:nvSpPr>
          <p:cNvPr id="14" name="TextBox 21">
            <a:extLst>
              <a:ext uri="{FF2B5EF4-FFF2-40B4-BE49-F238E27FC236}">
                <a16:creationId xmlns:a16="http://schemas.microsoft.com/office/drawing/2014/main" id="{038307A6-5170-0BF1-2042-BD6562C25412}"/>
              </a:ext>
            </a:extLst>
          </p:cNvPr>
          <p:cNvSpPr txBox="1">
            <a:spLocks/>
          </p:cNvSpPr>
          <p:nvPr/>
        </p:nvSpPr>
        <p:spPr>
          <a:xfrm>
            <a:off x="918168" y="2957258"/>
            <a:ext cx="5681108" cy="448841"/>
          </a:xfrm>
          <a:prstGeom prst="rect">
            <a:avLst/>
          </a:prstGeom>
        </p:spPr>
        <p:txBody>
          <a:bodyPr wrap="square" lIns="0" tIns="0" rIns="0" bIns="0" rtlCol="0" anchor="t">
            <a:spAutoFit/>
          </a:bodyPr>
          <a:lstStyle/>
          <a:p>
            <a:pPr>
              <a:lnSpc>
                <a:spcPts val="3499"/>
              </a:lnSpc>
            </a:pPr>
            <a:r>
              <a:rPr lang="en-US" sz="2800" dirty="0"/>
              <a:t>3. Personal &amp; Social Development</a:t>
            </a:r>
            <a:endParaRPr lang="en-US" sz="2499" dirty="0">
              <a:solidFill>
                <a:srgbClr val="3B191D"/>
              </a:solidFill>
              <a:latin typeface="Boriboon"/>
              <a:ea typeface="Boriboon"/>
              <a:cs typeface="Boriboon"/>
              <a:sym typeface="Boriboon"/>
            </a:endParaRPr>
          </a:p>
        </p:txBody>
      </p:sp>
      <p:grpSp>
        <p:nvGrpSpPr>
          <p:cNvPr id="15" name="Group 14">
            <a:extLst>
              <a:ext uri="{FF2B5EF4-FFF2-40B4-BE49-F238E27FC236}">
                <a16:creationId xmlns:a16="http://schemas.microsoft.com/office/drawing/2014/main" id="{869EDAC1-8365-7598-276D-330826A59334}"/>
              </a:ext>
            </a:extLst>
          </p:cNvPr>
          <p:cNvGrpSpPr/>
          <p:nvPr/>
        </p:nvGrpSpPr>
        <p:grpSpPr>
          <a:xfrm>
            <a:off x="8100686" y="2888552"/>
            <a:ext cx="6643031" cy="586252"/>
            <a:chOff x="0" y="0"/>
            <a:chExt cx="2203244" cy="227360"/>
          </a:xfrm>
        </p:grpSpPr>
        <p:sp>
          <p:nvSpPr>
            <p:cNvPr id="16" name="Freeform 9">
              <a:extLst>
                <a:ext uri="{FF2B5EF4-FFF2-40B4-BE49-F238E27FC236}">
                  <a16:creationId xmlns:a16="http://schemas.microsoft.com/office/drawing/2014/main" id="{2642CFFA-5778-BBF0-8971-AB0EB690CA57}"/>
                </a:ext>
              </a:extLst>
            </p:cNvPr>
            <p:cNvSpPr/>
            <p:nvPr/>
          </p:nvSpPr>
          <p:spPr>
            <a:xfrm>
              <a:off x="0" y="0"/>
              <a:ext cx="2203244" cy="227360"/>
            </a:xfrm>
            <a:custGeom>
              <a:avLst/>
              <a:gdLst/>
              <a:ahLst/>
              <a:cxnLst/>
              <a:rect l="l" t="t" r="r" b="b"/>
              <a:pathLst>
                <a:path w="2203244" h="227360">
                  <a:moveTo>
                    <a:pt x="69500" y="0"/>
                  </a:moveTo>
                  <a:lnTo>
                    <a:pt x="2133744" y="0"/>
                  </a:lnTo>
                  <a:cubicBezTo>
                    <a:pt x="2152176" y="0"/>
                    <a:pt x="2169854" y="7322"/>
                    <a:pt x="2182888" y="20356"/>
                  </a:cubicBezTo>
                  <a:cubicBezTo>
                    <a:pt x="2195922" y="33390"/>
                    <a:pt x="2203244" y="51068"/>
                    <a:pt x="2203244" y="69500"/>
                  </a:cubicBezTo>
                  <a:lnTo>
                    <a:pt x="2203244" y="157860"/>
                  </a:lnTo>
                  <a:cubicBezTo>
                    <a:pt x="2203244" y="196243"/>
                    <a:pt x="2172128" y="227360"/>
                    <a:pt x="2133744" y="227360"/>
                  </a:cubicBezTo>
                  <a:lnTo>
                    <a:pt x="69500" y="227360"/>
                  </a:lnTo>
                  <a:cubicBezTo>
                    <a:pt x="51068" y="227360"/>
                    <a:pt x="33390" y="220037"/>
                    <a:pt x="20356" y="207004"/>
                  </a:cubicBezTo>
                  <a:cubicBezTo>
                    <a:pt x="7322" y="193970"/>
                    <a:pt x="0" y="176292"/>
                    <a:pt x="0" y="157860"/>
                  </a:cubicBezTo>
                  <a:lnTo>
                    <a:pt x="0" y="69500"/>
                  </a:lnTo>
                  <a:cubicBezTo>
                    <a:pt x="0" y="51068"/>
                    <a:pt x="7322" y="33390"/>
                    <a:pt x="20356" y="20356"/>
                  </a:cubicBezTo>
                  <a:cubicBezTo>
                    <a:pt x="33390" y="7322"/>
                    <a:pt x="51068" y="0"/>
                    <a:pt x="69500" y="0"/>
                  </a:cubicBezTo>
                  <a:close/>
                </a:path>
              </a:pathLst>
            </a:custGeom>
            <a:solidFill>
              <a:srgbClr val="C8926B"/>
            </a:solidFill>
          </p:spPr>
          <p:txBody>
            <a:bodyPr/>
            <a:lstStyle/>
            <a:p>
              <a:endParaRPr lang="en-US" dirty="0"/>
            </a:p>
          </p:txBody>
        </p:sp>
        <p:sp>
          <p:nvSpPr>
            <p:cNvPr id="17" name="TextBox 16">
              <a:extLst>
                <a:ext uri="{FF2B5EF4-FFF2-40B4-BE49-F238E27FC236}">
                  <a16:creationId xmlns:a16="http://schemas.microsoft.com/office/drawing/2014/main" id="{2DC50457-5E3C-3764-5824-B8CDE8E3BFF0}"/>
                </a:ext>
              </a:extLst>
            </p:cNvPr>
            <p:cNvSpPr txBox="1"/>
            <p:nvPr/>
          </p:nvSpPr>
          <p:spPr>
            <a:xfrm>
              <a:off x="0" y="-28575"/>
              <a:ext cx="2203244" cy="255935"/>
            </a:xfrm>
            <a:prstGeom prst="rect">
              <a:avLst/>
            </a:prstGeom>
          </p:spPr>
          <p:txBody>
            <a:bodyPr lIns="50800" tIns="50800" rIns="50800" bIns="50800" rtlCol="0" anchor="ctr"/>
            <a:lstStyle/>
            <a:p>
              <a:pPr algn="l">
                <a:lnSpc>
                  <a:spcPts val="2659"/>
                </a:lnSpc>
                <a:spcBef>
                  <a:spcPct val="0"/>
                </a:spcBef>
              </a:pPr>
              <a:endParaRPr/>
            </a:p>
          </p:txBody>
        </p:sp>
      </p:grpSp>
      <p:sp>
        <p:nvSpPr>
          <p:cNvPr id="18" name="TextBox 21">
            <a:extLst>
              <a:ext uri="{FF2B5EF4-FFF2-40B4-BE49-F238E27FC236}">
                <a16:creationId xmlns:a16="http://schemas.microsoft.com/office/drawing/2014/main" id="{B3D57C47-429C-99B6-9BFB-3D7E52D6A34D}"/>
              </a:ext>
            </a:extLst>
          </p:cNvPr>
          <p:cNvSpPr txBox="1"/>
          <p:nvPr/>
        </p:nvSpPr>
        <p:spPr>
          <a:xfrm>
            <a:off x="8100686" y="3001105"/>
            <a:ext cx="6643031" cy="448841"/>
          </a:xfrm>
          <a:prstGeom prst="rect">
            <a:avLst/>
          </a:prstGeom>
        </p:spPr>
        <p:txBody>
          <a:bodyPr wrap="square" lIns="0" tIns="0" rIns="0" bIns="0" rtlCol="0" anchor="t">
            <a:spAutoFit/>
          </a:bodyPr>
          <a:lstStyle/>
          <a:p>
            <a:pPr>
              <a:lnSpc>
                <a:spcPts val="3499"/>
              </a:lnSpc>
            </a:pPr>
            <a:r>
              <a:rPr lang="en-US" sz="2800" dirty="0"/>
              <a:t>4. Administrative &amp; Other Responsibilities</a:t>
            </a:r>
            <a:endParaRPr lang="en-US" sz="2499" dirty="0">
              <a:solidFill>
                <a:srgbClr val="3B191D"/>
              </a:solidFill>
              <a:latin typeface="Boriboon"/>
              <a:ea typeface="Boriboon"/>
              <a:cs typeface="Boriboon"/>
              <a:sym typeface="Boriboo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EFE5"/>
        </a:solidFill>
        <a:effectLst/>
      </p:bgPr>
    </p:bg>
    <p:spTree>
      <p:nvGrpSpPr>
        <p:cNvPr id="1" name=""/>
        <p:cNvGrpSpPr/>
        <p:nvPr/>
      </p:nvGrpSpPr>
      <p:grpSpPr>
        <a:xfrm>
          <a:off x="0" y="0"/>
          <a:ext cx="0" cy="0"/>
          <a:chOff x="0" y="0"/>
          <a:chExt cx="0" cy="0"/>
        </a:xfrm>
      </p:grpSpPr>
      <p:sp>
        <p:nvSpPr>
          <p:cNvPr id="10" name="TextBox 10"/>
          <p:cNvSpPr txBox="1"/>
          <p:nvPr/>
        </p:nvSpPr>
        <p:spPr>
          <a:xfrm>
            <a:off x="372699" y="491741"/>
            <a:ext cx="10782300" cy="2146229"/>
          </a:xfrm>
          <a:prstGeom prst="rect">
            <a:avLst/>
          </a:prstGeom>
        </p:spPr>
        <p:txBody>
          <a:bodyPr wrap="square" lIns="0" tIns="0" rIns="0" bIns="0" rtlCol="0" anchor="t">
            <a:spAutoFit/>
          </a:bodyPr>
          <a:lstStyle/>
          <a:p>
            <a:pPr algn="l">
              <a:lnSpc>
                <a:spcPts val="8399"/>
              </a:lnSpc>
            </a:pPr>
            <a:r>
              <a:rPr lang="en-US" sz="6999" dirty="0">
                <a:solidFill>
                  <a:srgbClr val="3B191D"/>
                </a:solidFill>
                <a:latin typeface="Loubag"/>
                <a:ea typeface="Loubag"/>
                <a:cs typeface="Loubag"/>
                <a:sym typeface="Loubag"/>
              </a:rPr>
              <a:t>College Career Military  Readiness</a:t>
            </a:r>
          </a:p>
        </p:txBody>
      </p:sp>
      <p:sp>
        <p:nvSpPr>
          <p:cNvPr id="16" name="Freeform 16"/>
          <p:cNvSpPr/>
          <p:nvPr/>
        </p:nvSpPr>
        <p:spPr>
          <a:xfrm>
            <a:off x="13481468" y="-1830404"/>
            <a:ext cx="2677824" cy="3916379"/>
          </a:xfrm>
          <a:custGeom>
            <a:avLst/>
            <a:gdLst/>
            <a:ahLst/>
            <a:cxnLst/>
            <a:rect l="l" t="t" r="r" b="b"/>
            <a:pathLst>
              <a:path w="2677824" h="3916379">
                <a:moveTo>
                  <a:pt x="0" y="0"/>
                </a:moveTo>
                <a:lnTo>
                  <a:pt x="2677824" y="0"/>
                </a:lnTo>
                <a:lnTo>
                  <a:pt x="2677824" y="3916379"/>
                </a:lnTo>
                <a:lnTo>
                  <a:pt x="0" y="3916379"/>
                </a:lnTo>
                <a:lnTo>
                  <a:pt x="0" y="0"/>
                </a:lnTo>
                <a:close/>
              </a:path>
            </a:pathLst>
          </a:custGeom>
          <a:blipFill>
            <a:blip r:embed="rId2"/>
            <a:stretch>
              <a:fillRect/>
            </a:stretch>
          </a:blipFill>
        </p:spPr>
        <p:txBody>
          <a:bodyPr/>
          <a:lstStyle/>
          <a:p>
            <a:endParaRPr lang="en-US"/>
          </a:p>
        </p:txBody>
      </p:sp>
      <p:sp>
        <p:nvSpPr>
          <p:cNvPr id="17" name="Freeform 17"/>
          <p:cNvSpPr/>
          <p:nvPr/>
        </p:nvSpPr>
        <p:spPr>
          <a:xfrm rot="-161141">
            <a:off x="15388418" y="941883"/>
            <a:ext cx="3404524" cy="2519348"/>
          </a:xfrm>
          <a:custGeom>
            <a:avLst/>
            <a:gdLst/>
            <a:ahLst/>
            <a:cxnLst/>
            <a:rect l="l" t="t" r="r" b="b"/>
            <a:pathLst>
              <a:path w="3404524" h="2519348">
                <a:moveTo>
                  <a:pt x="0" y="0"/>
                </a:moveTo>
                <a:lnTo>
                  <a:pt x="3404524" y="0"/>
                </a:lnTo>
                <a:lnTo>
                  <a:pt x="3404524" y="2519348"/>
                </a:lnTo>
                <a:lnTo>
                  <a:pt x="0" y="2519348"/>
                </a:lnTo>
                <a:lnTo>
                  <a:pt x="0" y="0"/>
                </a:lnTo>
                <a:close/>
              </a:path>
            </a:pathLst>
          </a:custGeom>
          <a:blipFill>
            <a:blip r:embed="rId3"/>
            <a:stretch>
              <a:fillRect/>
            </a:stretch>
          </a:blipFill>
        </p:spPr>
        <p:txBody>
          <a:bodyPr/>
          <a:lstStyle/>
          <a:p>
            <a:endParaRPr lang="en-US"/>
          </a:p>
        </p:txBody>
      </p:sp>
      <p:sp>
        <p:nvSpPr>
          <p:cNvPr id="18" name="Freeform 18"/>
          <p:cNvSpPr/>
          <p:nvPr/>
        </p:nvSpPr>
        <p:spPr>
          <a:xfrm rot="-6646623" flipH="1">
            <a:off x="11737399" y="-321232"/>
            <a:ext cx="951634" cy="1092262"/>
          </a:xfrm>
          <a:custGeom>
            <a:avLst/>
            <a:gdLst/>
            <a:ahLst/>
            <a:cxnLst/>
            <a:rect l="l" t="t" r="r" b="b"/>
            <a:pathLst>
              <a:path w="951634" h="1092262">
                <a:moveTo>
                  <a:pt x="951634" y="0"/>
                </a:moveTo>
                <a:lnTo>
                  <a:pt x="0" y="0"/>
                </a:lnTo>
                <a:lnTo>
                  <a:pt x="0" y="1092263"/>
                </a:lnTo>
                <a:lnTo>
                  <a:pt x="951634" y="1092263"/>
                </a:lnTo>
                <a:lnTo>
                  <a:pt x="951634" y="0"/>
                </a:lnTo>
                <a:close/>
              </a:path>
            </a:pathLst>
          </a:custGeom>
          <a:blipFill>
            <a:blip r:embed="rId4"/>
            <a:stretch>
              <a:fillRect/>
            </a:stretch>
          </a:blipFill>
        </p:spPr>
        <p:txBody>
          <a:bodyPr/>
          <a:lstStyle/>
          <a:p>
            <a:endParaRPr lang="en-US"/>
          </a:p>
        </p:txBody>
      </p:sp>
      <p:sp>
        <p:nvSpPr>
          <p:cNvPr id="20" name="TextBox 19">
            <a:extLst>
              <a:ext uri="{FF2B5EF4-FFF2-40B4-BE49-F238E27FC236}">
                <a16:creationId xmlns:a16="http://schemas.microsoft.com/office/drawing/2014/main" id="{09FF09D8-115C-260F-B68E-A983EC280AD6}"/>
              </a:ext>
            </a:extLst>
          </p:cNvPr>
          <p:cNvSpPr txBox="1"/>
          <p:nvPr/>
        </p:nvSpPr>
        <p:spPr>
          <a:xfrm>
            <a:off x="11154999" y="4533900"/>
            <a:ext cx="6294801" cy="3785652"/>
          </a:xfrm>
          <a:prstGeom prst="rect">
            <a:avLst/>
          </a:prstGeom>
          <a:noFill/>
        </p:spPr>
        <p:txBody>
          <a:bodyPr wrap="square">
            <a:spAutoFit/>
          </a:bodyPr>
          <a:lstStyle/>
          <a:p>
            <a:r>
              <a:rPr lang="en-US" sz="2400" dirty="0"/>
              <a:t>College, Career, and Military Readiness (CCMR)</a:t>
            </a:r>
          </a:p>
          <a:p>
            <a:pPr marL="285750" indent="-285750">
              <a:buFont typeface="Arial" panose="020B0604020202020204" pitchFamily="34" charset="0"/>
              <a:buChar char="•"/>
            </a:pPr>
            <a:r>
              <a:rPr lang="en-US" sz="2400" dirty="0"/>
              <a:t>Provide information on college admissions, vocational programs, apprenticeships, and military options.</a:t>
            </a:r>
          </a:p>
          <a:p>
            <a:pPr marL="285750" indent="-285750">
              <a:buFont typeface="Arial" panose="020B0604020202020204" pitchFamily="34" charset="0"/>
              <a:buChar char="•"/>
            </a:pPr>
            <a:r>
              <a:rPr lang="en-US" sz="2400" dirty="0"/>
              <a:t>Assist with applications, essays, scholarships, and financial aid (FAFSA/TASFA).</a:t>
            </a:r>
          </a:p>
          <a:p>
            <a:pPr marL="285750" indent="-285750">
              <a:buFont typeface="Arial" panose="020B0604020202020204" pitchFamily="34" charset="0"/>
              <a:buChar char="•"/>
            </a:pPr>
            <a:r>
              <a:rPr lang="en-US" sz="2400" dirty="0"/>
              <a:t>Host college/career fairs, campus visits, and guest speaker sessions.</a:t>
            </a:r>
          </a:p>
          <a:p>
            <a:pPr marL="285750" indent="-285750">
              <a:buFont typeface="Arial" panose="020B0604020202020204" pitchFamily="34" charset="0"/>
              <a:buChar char="•"/>
            </a:pPr>
            <a:r>
              <a:rPr lang="en-US" sz="2400" dirty="0"/>
              <a:t>Help students develop personal graduation plans and career pathways.</a:t>
            </a:r>
          </a:p>
        </p:txBody>
      </p:sp>
      <p:pic>
        <p:nvPicPr>
          <p:cNvPr id="21" name="Picture 20">
            <a:extLst>
              <a:ext uri="{FF2B5EF4-FFF2-40B4-BE49-F238E27FC236}">
                <a16:creationId xmlns:a16="http://schemas.microsoft.com/office/drawing/2014/main" id="{BB2436ED-9B93-4E69-5EAD-3E0BBA5E0F03}"/>
              </a:ext>
            </a:extLst>
          </p:cNvPr>
          <p:cNvPicPr>
            <a:picLocks noChangeAspect="1"/>
          </p:cNvPicPr>
          <p:nvPr/>
        </p:nvPicPr>
        <p:blipFill>
          <a:blip r:embed="rId5"/>
          <a:stretch>
            <a:fillRect/>
          </a:stretch>
        </p:blipFill>
        <p:spPr>
          <a:xfrm>
            <a:off x="3586137" y="2738377"/>
            <a:ext cx="4794232" cy="35910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 name="Picture 22">
            <a:extLst>
              <a:ext uri="{FF2B5EF4-FFF2-40B4-BE49-F238E27FC236}">
                <a16:creationId xmlns:a16="http://schemas.microsoft.com/office/drawing/2014/main" id="{C42C3705-94EB-794D-E8CD-8C24BBDE15D9}"/>
              </a:ext>
            </a:extLst>
          </p:cNvPr>
          <p:cNvPicPr>
            <a:picLocks noChangeAspect="1"/>
          </p:cNvPicPr>
          <p:nvPr/>
        </p:nvPicPr>
        <p:blipFill>
          <a:blip r:embed="rId6"/>
          <a:stretch>
            <a:fillRect/>
          </a:stretch>
        </p:blipFill>
        <p:spPr>
          <a:xfrm>
            <a:off x="478418" y="6587941"/>
            <a:ext cx="4866442" cy="27855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4" name="Picture 23">
            <a:extLst>
              <a:ext uri="{FF2B5EF4-FFF2-40B4-BE49-F238E27FC236}">
                <a16:creationId xmlns:a16="http://schemas.microsoft.com/office/drawing/2014/main" id="{05CE5521-31CC-3019-1FD9-804DF79B3E3C}"/>
              </a:ext>
            </a:extLst>
          </p:cNvPr>
          <p:cNvPicPr>
            <a:picLocks noChangeAspect="1"/>
          </p:cNvPicPr>
          <p:nvPr/>
        </p:nvPicPr>
        <p:blipFill>
          <a:blip r:embed="rId7"/>
          <a:stretch>
            <a:fillRect/>
          </a:stretch>
        </p:blipFill>
        <p:spPr>
          <a:xfrm>
            <a:off x="6266848" y="6601843"/>
            <a:ext cx="4227042" cy="31662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EFE5"/>
        </a:solidFill>
        <a:effectLst/>
      </p:bgPr>
    </p:bg>
    <p:spTree>
      <p:nvGrpSpPr>
        <p:cNvPr id="1" name="">
          <a:extLst>
            <a:ext uri="{FF2B5EF4-FFF2-40B4-BE49-F238E27FC236}">
              <a16:creationId xmlns:a16="http://schemas.microsoft.com/office/drawing/2014/main" id="{85573BAA-B832-A81C-7FE3-BD6C3AF3FDF5}"/>
            </a:ext>
          </a:extLst>
        </p:cNvPr>
        <p:cNvGrpSpPr/>
        <p:nvPr/>
      </p:nvGrpSpPr>
      <p:grpSpPr>
        <a:xfrm>
          <a:off x="0" y="0"/>
          <a:ext cx="0" cy="0"/>
          <a:chOff x="0" y="0"/>
          <a:chExt cx="0" cy="0"/>
        </a:xfrm>
      </p:grpSpPr>
      <p:sp>
        <p:nvSpPr>
          <p:cNvPr id="10" name="TextBox 10">
            <a:extLst>
              <a:ext uri="{FF2B5EF4-FFF2-40B4-BE49-F238E27FC236}">
                <a16:creationId xmlns:a16="http://schemas.microsoft.com/office/drawing/2014/main" id="{62F7CE00-3833-F334-1FFC-1D82923DF711}"/>
              </a:ext>
            </a:extLst>
          </p:cNvPr>
          <p:cNvSpPr txBox="1"/>
          <p:nvPr/>
        </p:nvSpPr>
        <p:spPr>
          <a:xfrm>
            <a:off x="372699" y="491741"/>
            <a:ext cx="10782300" cy="2146229"/>
          </a:xfrm>
          <a:prstGeom prst="rect">
            <a:avLst/>
          </a:prstGeom>
        </p:spPr>
        <p:txBody>
          <a:bodyPr wrap="square" lIns="0" tIns="0" rIns="0" bIns="0" rtlCol="0" anchor="t">
            <a:spAutoFit/>
          </a:bodyPr>
          <a:lstStyle/>
          <a:p>
            <a:pPr algn="l">
              <a:lnSpc>
                <a:spcPts val="8399"/>
              </a:lnSpc>
            </a:pPr>
            <a:r>
              <a:rPr lang="en-US" sz="6999">
                <a:solidFill>
                  <a:srgbClr val="3B191D"/>
                </a:solidFill>
                <a:latin typeface="Loubag"/>
                <a:ea typeface="Loubag"/>
                <a:cs typeface="Loubag"/>
                <a:sym typeface="Loubag"/>
              </a:rPr>
              <a:t>College Career Military  Readiness</a:t>
            </a:r>
          </a:p>
        </p:txBody>
      </p:sp>
      <p:sp>
        <p:nvSpPr>
          <p:cNvPr id="16" name="Freeform 16">
            <a:extLst>
              <a:ext uri="{FF2B5EF4-FFF2-40B4-BE49-F238E27FC236}">
                <a16:creationId xmlns:a16="http://schemas.microsoft.com/office/drawing/2014/main" id="{4A9FB77F-B1E6-ED7E-68CE-235956F4C5D9}"/>
              </a:ext>
            </a:extLst>
          </p:cNvPr>
          <p:cNvSpPr/>
          <p:nvPr/>
        </p:nvSpPr>
        <p:spPr>
          <a:xfrm>
            <a:off x="13481468" y="-1830404"/>
            <a:ext cx="2677824" cy="3916379"/>
          </a:xfrm>
          <a:custGeom>
            <a:avLst/>
            <a:gdLst/>
            <a:ahLst/>
            <a:cxnLst/>
            <a:rect l="l" t="t" r="r" b="b"/>
            <a:pathLst>
              <a:path w="2677824" h="3916379">
                <a:moveTo>
                  <a:pt x="0" y="0"/>
                </a:moveTo>
                <a:lnTo>
                  <a:pt x="2677824" y="0"/>
                </a:lnTo>
                <a:lnTo>
                  <a:pt x="2677824" y="3916379"/>
                </a:lnTo>
                <a:lnTo>
                  <a:pt x="0" y="3916379"/>
                </a:lnTo>
                <a:lnTo>
                  <a:pt x="0" y="0"/>
                </a:lnTo>
                <a:close/>
              </a:path>
            </a:pathLst>
          </a:custGeom>
          <a:blipFill>
            <a:blip r:embed="rId2"/>
            <a:stretch>
              <a:fillRect/>
            </a:stretch>
          </a:blipFill>
        </p:spPr>
        <p:txBody>
          <a:bodyPr/>
          <a:lstStyle/>
          <a:p>
            <a:endParaRPr lang="en-US"/>
          </a:p>
        </p:txBody>
      </p:sp>
      <p:sp>
        <p:nvSpPr>
          <p:cNvPr id="17" name="Freeform 17">
            <a:extLst>
              <a:ext uri="{FF2B5EF4-FFF2-40B4-BE49-F238E27FC236}">
                <a16:creationId xmlns:a16="http://schemas.microsoft.com/office/drawing/2014/main" id="{32CC6881-96F6-4176-F881-3070C73E75E8}"/>
              </a:ext>
            </a:extLst>
          </p:cNvPr>
          <p:cNvSpPr/>
          <p:nvPr/>
        </p:nvSpPr>
        <p:spPr>
          <a:xfrm rot="-161141">
            <a:off x="15388418" y="941883"/>
            <a:ext cx="3404524" cy="2519348"/>
          </a:xfrm>
          <a:custGeom>
            <a:avLst/>
            <a:gdLst/>
            <a:ahLst/>
            <a:cxnLst/>
            <a:rect l="l" t="t" r="r" b="b"/>
            <a:pathLst>
              <a:path w="3404524" h="2519348">
                <a:moveTo>
                  <a:pt x="0" y="0"/>
                </a:moveTo>
                <a:lnTo>
                  <a:pt x="3404524" y="0"/>
                </a:lnTo>
                <a:lnTo>
                  <a:pt x="3404524" y="2519348"/>
                </a:lnTo>
                <a:lnTo>
                  <a:pt x="0" y="2519348"/>
                </a:lnTo>
                <a:lnTo>
                  <a:pt x="0" y="0"/>
                </a:lnTo>
                <a:close/>
              </a:path>
            </a:pathLst>
          </a:custGeom>
          <a:blipFill>
            <a:blip r:embed="rId3"/>
            <a:stretch>
              <a:fillRect/>
            </a:stretch>
          </a:blipFill>
        </p:spPr>
        <p:txBody>
          <a:bodyPr/>
          <a:lstStyle/>
          <a:p>
            <a:endParaRPr lang="en-US"/>
          </a:p>
        </p:txBody>
      </p:sp>
      <p:sp>
        <p:nvSpPr>
          <p:cNvPr id="18" name="Freeform 18">
            <a:extLst>
              <a:ext uri="{FF2B5EF4-FFF2-40B4-BE49-F238E27FC236}">
                <a16:creationId xmlns:a16="http://schemas.microsoft.com/office/drawing/2014/main" id="{B535D086-868E-1EF3-0BFA-C4C3DD6DC7E8}"/>
              </a:ext>
            </a:extLst>
          </p:cNvPr>
          <p:cNvSpPr/>
          <p:nvPr/>
        </p:nvSpPr>
        <p:spPr>
          <a:xfrm rot="-6646623" flipH="1">
            <a:off x="11737399" y="-321232"/>
            <a:ext cx="951634" cy="1092262"/>
          </a:xfrm>
          <a:custGeom>
            <a:avLst/>
            <a:gdLst/>
            <a:ahLst/>
            <a:cxnLst/>
            <a:rect l="l" t="t" r="r" b="b"/>
            <a:pathLst>
              <a:path w="951634" h="1092262">
                <a:moveTo>
                  <a:pt x="951634" y="0"/>
                </a:moveTo>
                <a:lnTo>
                  <a:pt x="0" y="0"/>
                </a:lnTo>
                <a:lnTo>
                  <a:pt x="0" y="1092263"/>
                </a:lnTo>
                <a:lnTo>
                  <a:pt x="951634" y="1092263"/>
                </a:lnTo>
                <a:lnTo>
                  <a:pt x="951634" y="0"/>
                </a:lnTo>
                <a:close/>
              </a:path>
            </a:pathLst>
          </a:custGeom>
          <a:blipFill>
            <a:blip r:embed="rId4"/>
            <a:stretch>
              <a:fillRect/>
            </a:stretch>
          </a:blipFill>
        </p:spPr>
        <p:txBody>
          <a:bodyPr/>
          <a:lstStyle/>
          <a:p>
            <a:endParaRPr lang="en-US"/>
          </a:p>
        </p:txBody>
      </p:sp>
      <p:pic>
        <p:nvPicPr>
          <p:cNvPr id="13" name="Picture 12" descr="A diagram of a course&#10;&#10;AI-generated content may be incorrect.">
            <a:extLst>
              <a:ext uri="{FF2B5EF4-FFF2-40B4-BE49-F238E27FC236}">
                <a16:creationId xmlns:a16="http://schemas.microsoft.com/office/drawing/2014/main" id="{1EE61189-D907-CCAD-2D1F-73017B627AA1}"/>
              </a:ext>
            </a:extLst>
          </p:cNvPr>
          <p:cNvPicPr>
            <a:picLocks noChangeAspect="1"/>
          </p:cNvPicPr>
          <p:nvPr/>
        </p:nvPicPr>
        <p:blipFill>
          <a:blip r:embed="rId5"/>
          <a:stretch>
            <a:fillRect/>
          </a:stretch>
        </p:blipFill>
        <p:spPr>
          <a:xfrm>
            <a:off x="2317315" y="2849671"/>
            <a:ext cx="13011411" cy="7312069"/>
          </a:xfrm>
          <a:prstGeom prst="rect">
            <a:avLst/>
          </a:prstGeom>
        </p:spPr>
      </p:pic>
    </p:spTree>
    <p:extLst>
      <p:ext uri="{BB962C8B-B14F-4D97-AF65-F5344CB8AC3E}">
        <p14:creationId xmlns:p14="http://schemas.microsoft.com/office/powerpoint/2010/main" val="270543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FDBC7"/>
        </a:solidFill>
        <a:effectLst/>
      </p:bgPr>
    </p:bg>
    <p:spTree>
      <p:nvGrpSpPr>
        <p:cNvPr id="1" name=""/>
        <p:cNvGrpSpPr/>
        <p:nvPr/>
      </p:nvGrpSpPr>
      <p:grpSpPr>
        <a:xfrm>
          <a:off x="0" y="0"/>
          <a:ext cx="0" cy="0"/>
          <a:chOff x="0" y="0"/>
          <a:chExt cx="0" cy="0"/>
        </a:xfrm>
      </p:grpSpPr>
      <p:sp>
        <p:nvSpPr>
          <p:cNvPr id="2" name="Freeform 2"/>
          <p:cNvSpPr/>
          <p:nvPr/>
        </p:nvSpPr>
        <p:spPr>
          <a:xfrm>
            <a:off x="10203035" y="6172200"/>
            <a:ext cx="12237323" cy="8229600"/>
          </a:xfrm>
          <a:custGeom>
            <a:avLst/>
            <a:gdLst/>
            <a:ahLst/>
            <a:cxnLst/>
            <a:rect l="l" t="t" r="r" b="b"/>
            <a:pathLst>
              <a:path w="12237323" h="8229600">
                <a:moveTo>
                  <a:pt x="0" y="0"/>
                </a:moveTo>
                <a:lnTo>
                  <a:pt x="12237323" y="0"/>
                </a:lnTo>
                <a:lnTo>
                  <a:pt x="12237323" y="8229600"/>
                </a:lnTo>
                <a:lnTo>
                  <a:pt x="0" y="8229600"/>
                </a:lnTo>
                <a:lnTo>
                  <a:pt x="0" y="0"/>
                </a:lnTo>
                <a:close/>
              </a:path>
            </a:pathLst>
          </a:custGeom>
          <a:blipFill>
            <a:blip r:embed="rId2"/>
            <a:stretch>
              <a:fillRect/>
            </a:stretch>
          </a:blipFill>
        </p:spPr>
        <p:txBody>
          <a:bodyPr/>
          <a:lstStyle/>
          <a:p>
            <a:endParaRPr lang="en-US"/>
          </a:p>
        </p:txBody>
      </p:sp>
      <p:grpSp>
        <p:nvGrpSpPr>
          <p:cNvPr id="3" name="Group 3"/>
          <p:cNvGrpSpPr/>
          <p:nvPr/>
        </p:nvGrpSpPr>
        <p:grpSpPr>
          <a:xfrm>
            <a:off x="12507697" y="-2569467"/>
            <a:ext cx="7196333" cy="7196333"/>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68176" t="-12228" r="-28160" b="-17353"/>
              </a:stretch>
            </a:blipFill>
            <a:ln w="123825" cap="sq">
              <a:solidFill>
                <a:srgbClr val="C8926B"/>
              </a:solidFill>
              <a:prstDash val="solid"/>
              <a:miter/>
            </a:ln>
          </p:spPr>
          <p:txBody>
            <a:bodyPr/>
            <a:lstStyle/>
            <a:p>
              <a:endParaRPr lang="en-US"/>
            </a:p>
          </p:txBody>
        </p:sp>
      </p:grpSp>
      <p:sp>
        <p:nvSpPr>
          <p:cNvPr id="5" name="TextBox 5"/>
          <p:cNvSpPr txBox="1"/>
          <p:nvPr/>
        </p:nvSpPr>
        <p:spPr>
          <a:xfrm>
            <a:off x="375491" y="952500"/>
            <a:ext cx="11478997" cy="1069011"/>
          </a:xfrm>
          <a:prstGeom prst="rect">
            <a:avLst/>
          </a:prstGeom>
        </p:spPr>
        <p:txBody>
          <a:bodyPr wrap="square" lIns="0" tIns="0" rIns="0" bIns="0" rtlCol="0" anchor="t">
            <a:spAutoFit/>
          </a:bodyPr>
          <a:lstStyle/>
          <a:p>
            <a:pPr algn="l">
              <a:lnSpc>
                <a:spcPts val="8399"/>
              </a:lnSpc>
            </a:pPr>
            <a:r>
              <a:rPr lang="en-US" sz="6999">
                <a:solidFill>
                  <a:srgbClr val="3B191D"/>
                </a:solidFill>
                <a:latin typeface="Loubag"/>
                <a:ea typeface="Loubag"/>
                <a:cs typeface="Loubag"/>
                <a:sym typeface="Loubag"/>
              </a:rPr>
              <a:t>Testing And Compliance</a:t>
            </a:r>
          </a:p>
        </p:txBody>
      </p:sp>
      <p:sp>
        <p:nvSpPr>
          <p:cNvPr id="6" name="TextBox 5">
            <a:extLst>
              <a:ext uri="{FF2B5EF4-FFF2-40B4-BE49-F238E27FC236}">
                <a16:creationId xmlns:a16="http://schemas.microsoft.com/office/drawing/2014/main" id="{63E43D38-D544-CA0C-9D51-561AA48790FA}"/>
              </a:ext>
            </a:extLst>
          </p:cNvPr>
          <p:cNvSpPr txBox="1"/>
          <p:nvPr/>
        </p:nvSpPr>
        <p:spPr>
          <a:xfrm>
            <a:off x="741406" y="2579473"/>
            <a:ext cx="12727455" cy="646331"/>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b="1">
                <a:solidFill>
                  <a:schemeClr val="tx2"/>
                </a:solidFill>
                <a:ea typeface="Calibri"/>
                <a:cs typeface="Calibri"/>
              </a:rPr>
              <a:t>There are five STAAR EOC that students must pass to graduate.  </a:t>
            </a:r>
          </a:p>
        </p:txBody>
      </p:sp>
      <p:pic>
        <p:nvPicPr>
          <p:cNvPr id="7" name="Picture 6" descr="A white mug with a handle&#10;&#10;AI-generated content may be incorrect.">
            <a:extLst>
              <a:ext uri="{FF2B5EF4-FFF2-40B4-BE49-F238E27FC236}">
                <a16:creationId xmlns:a16="http://schemas.microsoft.com/office/drawing/2014/main" id="{452497AA-03E6-A8D6-7EA8-90EB67B3BCB7}"/>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4908" y="2965083"/>
            <a:ext cx="3121158" cy="3121158"/>
          </a:xfrm>
          <a:prstGeom prst="rect">
            <a:avLst/>
          </a:prstGeom>
        </p:spPr>
      </p:pic>
      <p:pic>
        <p:nvPicPr>
          <p:cNvPr id="10" name="Picture 9" descr="A white mug with a handle&#10;&#10;AI-generated content may be incorrect.">
            <a:extLst>
              <a:ext uri="{FF2B5EF4-FFF2-40B4-BE49-F238E27FC236}">
                <a16:creationId xmlns:a16="http://schemas.microsoft.com/office/drawing/2014/main" id="{94344D59-A0F9-45EF-0279-003EEA2E6F5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78934" y="3073204"/>
            <a:ext cx="3121158" cy="3121158"/>
          </a:xfrm>
          <a:prstGeom prst="rect">
            <a:avLst/>
          </a:prstGeom>
        </p:spPr>
      </p:pic>
      <p:pic>
        <p:nvPicPr>
          <p:cNvPr id="12" name="Picture 11" descr="A white mug with a handle&#10;&#10;AI-generated content may be incorrect.">
            <a:extLst>
              <a:ext uri="{FF2B5EF4-FFF2-40B4-BE49-F238E27FC236}">
                <a16:creationId xmlns:a16="http://schemas.microsoft.com/office/drawing/2014/main" id="{57212282-0387-E8E8-7D6F-4EB278305D94}"/>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019393" y="3057758"/>
            <a:ext cx="3121158" cy="3121158"/>
          </a:xfrm>
          <a:prstGeom prst="rect">
            <a:avLst/>
          </a:prstGeom>
        </p:spPr>
      </p:pic>
      <p:pic>
        <p:nvPicPr>
          <p:cNvPr id="14" name="Picture 13" descr="A white mug with a handle&#10;&#10;AI-generated content may be incorrect.">
            <a:extLst>
              <a:ext uri="{FF2B5EF4-FFF2-40B4-BE49-F238E27FC236}">
                <a16:creationId xmlns:a16="http://schemas.microsoft.com/office/drawing/2014/main" id="{0EDA797A-0D71-3DCD-C26F-A3413611674F}"/>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7583421" y="3057758"/>
            <a:ext cx="3121158" cy="3121158"/>
          </a:xfrm>
          <a:prstGeom prst="rect">
            <a:avLst/>
          </a:prstGeom>
        </p:spPr>
      </p:pic>
      <p:pic>
        <p:nvPicPr>
          <p:cNvPr id="16" name="Picture 15" descr="A white mug with a handle&#10;&#10;AI-generated content may be incorrect.">
            <a:extLst>
              <a:ext uri="{FF2B5EF4-FFF2-40B4-BE49-F238E27FC236}">
                <a16:creationId xmlns:a16="http://schemas.microsoft.com/office/drawing/2014/main" id="{1161A816-27AD-4BE8-26F9-E55312705A1D}"/>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209231" y="3073204"/>
            <a:ext cx="3121158" cy="3121158"/>
          </a:xfrm>
          <a:prstGeom prst="rect">
            <a:avLst/>
          </a:prstGeom>
        </p:spPr>
      </p:pic>
      <p:sp>
        <p:nvSpPr>
          <p:cNvPr id="18" name="TextBox 17">
            <a:extLst>
              <a:ext uri="{FF2B5EF4-FFF2-40B4-BE49-F238E27FC236}">
                <a16:creationId xmlns:a16="http://schemas.microsoft.com/office/drawing/2014/main" id="{A870BA88-4203-9862-BF01-47AED8F9BB92}"/>
              </a:ext>
            </a:extLst>
          </p:cNvPr>
          <p:cNvSpPr txBox="1"/>
          <p:nvPr/>
        </p:nvSpPr>
        <p:spPr>
          <a:xfrm>
            <a:off x="926756" y="3830594"/>
            <a:ext cx="128201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Broadway"/>
                <a:ea typeface="Calibri"/>
                <a:cs typeface="Calibri"/>
              </a:rPr>
              <a:t>English I in 9th grade</a:t>
            </a:r>
          </a:p>
        </p:txBody>
      </p:sp>
      <p:sp>
        <p:nvSpPr>
          <p:cNvPr id="19" name="TextBox 18">
            <a:extLst>
              <a:ext uri="{FF2B5EF4-FFF2-40B4-BE49-F238E27FC236}">
                <a16:creationId xmlns:a16="http://schemas.microsoft.com/office/drawing/2014/main" id="{14009F34-0924-1172-D2FC-4BBE7E6BE575}"/>
              </a:ext>
            </a:extLst>
          </p:cNvPr>
          <p:cNvSpPr txBox="1"/>
          <p:nvPr/>
        </p:nvSpPr>
        <p:spPr>
          <a:xfrm>
            <a:off x="3583459" y="3846040"/>
            <a:ext cx="1266567"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Mystical Woods Rough Script"/>
                <a:ea typeface="Calibri"/>
                <a:cs typeface="Calibri"/>
              </a:rPr>
              <a:t>Biology in 9th grade</a:t>
            </a:r>
            <a:endParaRPr lang="en-US" sz="2400"/>
          </a:p>
        </p:txBody>
      </p:sp>
      <p:sp>
        <p:nvSpPr>
          <p:cNvPr id="21" name="TextBox 20">
            <a:extLst>
              <a:ext uri="{FF2B5EF4-FFF2-40B4-BE49-F238E27FC236}">
                <a16:creationId xmlns:a16="http://schemas.microsoft.com/office/drawing/2014/main" id="{F8963B83-6355-D597-1EEB-422A2A6CD214}"/>
              </a:ext>
            </a:extLst>
          </p:cNvPr>
          <p:cNvSpPr txBox="1"/>
          <p:nvPr/>
        </p:nvSpPr>
        <p:spPr>
          <a:xfrm>
            <a:off x="5977580" y="3923269"/>
            <a:ext cx="1405581"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latin typeface="Berlin Sans FB"/>
                <a:ea typeface="Calibri"/>
                <a:cs typeface="Calibri"/>
              </a:rPr>
              <a:t>Algebra I in 9th grade</a:t>
            </a:r>
            <a:endParaRPr lang="en-US" sz="2400"/>
          </a:p>
        </p:txBody>
      </p:sp>
      <p:sp>
        <p:nvSpPr>
          <p:cNvPr id="22" name="TextBox 21">
            <a:extLst>
              <a:ext uri="{FF2B5EF4-FFF2-40B4-BE49-F238E27FC236}">
                <a16:creationId xmlns:a16="http://schemas.microsoft.com/office/drawing/2014/main" id="{0A2C2E8A-50F6-EC60-A6F7-BF7C2E352ACE}"/>
              </a:ext>
            </a:extLst>
          </p:cNvPr>
          <p:cNvSpPr txBox="1"/>
          <p:nvPr/>
        </p:nvSpPr>
        <p:spPr>
          <a:xfrm>
            <a:off x="8587945" y="3938715"/>
            <a:ext cx="123567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Britannic Bold"/>
                <a:ea typeface="Roboto"/>
                <a:cs typeface="Roboto"/>
              </a:rPr>
              <a:t>English II in 10th grade</a:t>
            </a:r>
            <a:endParaRPr lang="en-US"/>
          </a:p>
        </p:txBody>
      </p:sp>
      <p:sp>
        <p:nvSpPr>
          <p:cNvPr id="23" name="TextBox 22">
            <a:extLst>
              <a:ext uri="{FF2B5EF4-FFF2-40B4-BE49-F238E27FC236}">
                <a16:creationId xmlns:a16="http://schemas.microsoft.com/office/drawing/2014/main" id="{C74EB974-EC89-25E0-B6F0-20D254DF220B}"/>
              </a:ext>
            </a:extLst>
          </p:cNvPr>
          <p:cNvSpPr txBox="1"/>
          <p:nvPr/>
        </p:nvSpPr>
        <p:spPr>
          <a:xfrm>
            <a:off x="11121080" y="3876932"/>
            <a:ext cx="1390135"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b="1">
                <a:latin typeface="Segoe Print"/>
                <a:ea typeface="Roboto"/>
                <a:cs typeface="Boriboon Bold"/>
              </a:rPr>
              <a:t>US History in 11th grade</a:t>
            </a:r>
          </a:p>
        </p:txBody>
      </p:sp>
      <p:sp>
        <p:nvSpPr>
          <p:cNvPr id="25" name="Explosion: 8 Points 24">
            <a:extLst>
              <a:ext uri="{FF2B5EF4-FFF2-40B4-BE49-F238E27FC236}">
                <a16:creationId xmlns:a16="http://schemas.microsoft.com/office/drawing/2014/main" id="{5B74D235-14ED-0010-459B-D3DF17B22C79}"/>
              </a:ext>
            </a:extLst>
          </p:cNvPr>
          <p:cNvSpPr/>
          <p:nvPr/>
        </p:nvSpPr>
        <p:spPr>
          <a:xfrm>
            <a:off x="370701" y="5313405"/>
            <a:ext cx="2425013" cy="270304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a:ea typeface="Calibri"/>
                <a:cs typeface="Calibri"/>
              </a:rPr>
              <a:t>April 7th </a:t>
            </a:r>
            <a:endParaRPr lang="en-US" sz="2000">
              <a:ea typeface="Calibri"/>
              <a:cs typeface="Calibri"/>
            </a:endParaRPr>
          </a:p>
        </p:txBody>
      </p:sp>
      <p:sp>
        <p:nvSpPr>
          <p:cNvPr id="26" name="Explosion: 8 Points 25">
            <a:extLst>
              <a:ext uri="{FF2B5EF4-FFF2-40B4-BE49-F238E27FC236}">
                <a16:creationId xmlns:a16="http://schemas.microsoft.com/office/drawing/2014/main" id="{73E90C4F-D1FC-43B6-1ADE-90DB359CB3D3}"/>
              </a:ext>
            </a:extLst>
          </p:cNvPr>
          <p:cNvSpPr/>
          <p:nvPr/>
        </p:nvSpPr>
        <p:spPr>
          <a:xfrm>
            <a:off x="8279025" y="5421526"/>
            <a:ext cx="2425013" cy="270304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ea typeface="Calibri"/>
                <a:cs typeface="Calibri"/>
              </a:rPr>
              <a:t>April 9th  </a:t>
            </a:r>
            <a:endParaRPr lang="en-US" sz="2000">
              <a:ea typeface="Calibri"/>
              <a:cs typeface="Calibri"/>
            </a:endParaRPr>
          </a:p>
        </p:txBody>
      </p:sp>
      <p:sp>
        <p:nvSpPr>
          <p:cNvPr id="27" name="Explosion: 8 Points 26">
            <a:extLst>
              <a:ext uri="{FF2B5EF4-FFF2-40B4-BE49-F238E27FC236}">
                <a16:creationId xmlns:a16="http://schemas.microsoft.com/office/drawing/2014/main" id="{72753239-A6C6-3C50-01F5-E3CA4DB23944}"/>
              </a:ext>
            </a:extLst>
          </p:cNvPr>
          <p:cNvSpPr/>
          <p:nvPr/>
        </p:nvSpPr>
        <p:spPr>
          <a:xfrm>
            <a:off x="10704039" y="5452419"/>
            <a:ext cx="2425013" cy="270304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ea typeface="Calibri"/>
                <a:cs typeface="Calibri"/>
              </a:rPr>
              <a:t>April 14th</a:t>
            </a:r>
          </a:p>
        </p:txBody>
      </p:sp>
      <p:sp>
        <p:nvSpPr>
          <p:cNvPr id="28" name="Explosion: 8 Points 27">
            <a:extLst>
              <a:ext uri="{FF2B5EF4-FFF2-40B4-BE49-F238E27FC236}">
                <a16:creationId xmlns:a16="http://schemas.microsoft.com/office/drawing/2014/main" id="{212CA1D1-2FE4-2045-7B91-8C85BB9EBFA7}"/>
              </a:ext>
            </a:extLst>
          </p:cNvPr>
          <p:cNvSpPr/>
          <p:nvPr/>
        </p:nvSpPr>
        <p:spPr>
          <a:xfrm>
            <a:off x="5591430" y="5143500"/>
            <a:ext cx="2425013" cy="270304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ea typeface="Calibri"/>
                <a:cs typeface="Calibri"/>
              </a:rPr>
              <a:t>April 21st</a:t>
            </a:r>
          </a:p>
        </p:txBody>
      </p:sp>
      <p:sp>
        <p:nvSpPr>
          <p:cNvPr id="29" name="Explosion: 8 Points 28">
            <a:extLst>
              <a:ext uri="{FF2B5EF4-FFF2-40B4-BE49-F238E27FC236}">
                <a16:creationId xmlns:a16="http://schemas.microsoft.com/office/drawing/2014/main" id="{05E71869-04FD-4F85-E453-59735A52EF81}"/>
              </a:ext>
            </a:extLst>
          </p:cNvPr>
          <p:cNvSpPr/>
          <p:nvPr/>
        </p:nvSpPr>
        <p:spPr>
          <a:xfrm>
            <a:off x="3135525" y="5514202"/>
            <a:ext cx="2425013" cy="2703040"/>
          </a:xfrm>
          <a:prstGeom prst="irregularSeal1">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a:ea typeface="Calibri"/>
                <a:cs typeface="Calibri"/>
              </a:rPr>
              <a:t>April 16th </a:t>
            </a:r>
          </a:p>
        </p:txBody>
      </p:sp>
      <p:sp>
        <p:nvSpPr>
          <p:cNvPr id="30" name="TextBox 29">
            <a:extLst>
              <a:ext uri="{FF2B5EF4-FFF2-40B4-BE49-F238E27FC236}">
                <a16:creationId xmlns:a16="http://schemas.microsoft.com/office/drawing/2014/main" id="{23439520-5A06-2795-FCA9-362E1E4D0755}"/>
              </a:ext>
            </a:extLst>
          </p:cNvPr>
          <p:cNvSpPr txBox="1"/>
          <p:nvPr/>
        </p:nvSpPr>
        <p:spPr>
          <a:xfrm>
            <a:off x="540608" y="8479824"/>
            <a:ext cx="9391134"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ea typeface="Calibri"/>
                <a:cs typeface="Calibri"/>
              </a:rPr>
              <a:t>If students do not pass or are absent for the Spring administration, they will have an opportunity to retest in </a:t>
            </a:r>
            <a:r>
              <a:rPr lang="en-US" sz="2400" b="1">
                <a:solidFill>
                  <a:srgbClr val="FF0000"/>
                </a:solidFill>
                <a:ea typeface="Calibri"/>
                <a:cs typeface="Calibri"/>
              </a:rPr>
              <a:t>June</a:t>
            </a:r>
            <a:r>
              <a:rPr lang="en-US" sz="2400">
                <a:ea typeface="Calibri"/>
                <a:cs typeface="Calibri"/>
              </a:rPr>
              <a:t> and again in </a:t>
            </a:r>
            <a:r>
              <a:rPr lang="en-US" sz="2400" b="1">
                <a:solidFill>
                  <a:srgbClr val="FF0000"/>
                </a:solidFill>
                <a:ea typeface="Calibri"/>
                <a:cs typeface="Calibri"/>
              </a:rPr>
              <a:t>December</a:t>
            </a:r>
            <a:r>
              <a:rPr lang="en-US" sz="2400">
                <a:ea typeface="Calibri"/>
                <a:cs typeface="Calibri"/>
              </a:rPr>
              <a:t> the following year.  </a:t>
            </a:r>
          </a:p>
          <a:p>
            <a:r>
              <a:rPr lang="en-US" sz="2400">
                <a:ea typeface="Calibri"/>
                <a:cs typeface="Calibri"/>
              </a:rPr>
              <a:t>**Students will continue to re-test until they pass.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1293</TotalTime>
  <Words>540</Words>
  <Application>Microsoft Office PowerPoint</Application>
  <PresentationFormat>Custom</PresentationFormat>
  <Paragraphs>83</Paragraphs>
  <Slides>11</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vt:i4>
      </vt:variant>
    </vt:vector>
  </HeadingPairs>
  <TitlesOfParts>
    <vt:vector size="25" baseType="lpstr">
      <vt:lpstr>Loubag</vt:lpstr>
      <vt:lpstr>Boriboon</vt:lpstr>
      <vt:lpstr>Calibri</vt:lpstr>
      <vt:lpstr>Britannic Bold</vt:lpstr>
      <vt:lpstr>Open Sauce Semi-Bold</vt:lpstr>
      <vt:lpstr>Berlin Sans FB</vt:lpstr>
      <vt:lpstr>Mystical Woods Rough Script</vt:lpstr>
      <vt:lpstr>Boriboon Bold</vt:lpstr>
      <vt:lpstr>Segoe Print</vt:lpstr>
      <vt:lpstr>Broadway</vt:lpstr>
      <vt:lpstr>Loubag Bold</vt:lpstr>
      <vt:lpstr>Arial</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Brown and Beige Illustrated Anime Style Coffee Presentation</dc:title>
  <dc:creator>Thomas, Joi</dc:creator>
  <cp:lastModifiedBy>Cardwell, Jonette</cp:lastModifiedBy>
  <cp:revision>5</cp:revision>
  <dcterms:created xsi:type="dcterms:W3CDTF">2006-08-16T00:00:00Z</dcterms:created>
  <dcterms:modified xsi:type="dcterms:W3CDTF">2025-09-17T15:58:20Z</dcterms:modified>
  <dc:identifier>DAGzKNIomaY</dc:identifier>
</cp:coreProperties>
</file>